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4" r:id="rId3"/>
    <p:sldId id="265" r:id="rId4"/>
    <p:sldId id="266" r:id="rId5"/>
    <p:sldId id="268" r:id="rId6"/>
    <p:sldId id="270" r:id="rId7"/>
    <p:sldId id="267" r:id="rId8"/>
    <p:sldId id="269" r:id="rId9"/>
    <p:sldId id="272" r:id="rId10"/>
    <p:sldId id="271" r:id="rId11"/>
    <p:sldId id="274" r:id="rId12"/>
    <p:sldId id="278" r:id="rId13"/>
    <p:sldId id="275" r:id="rId14"/>
    <p:sldId id="276" r:id="rId15"/>
    <p:sldId id="277" r:id="rId16"/>
    <p:sldId id="273" r:id="rId17"/>
    <p:sldId id="279" r:id="rId18"/>
    <p:sldId id="280" r:id="rId19"/>
    <p:sldId id="28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C5"/>
    <a:srgbClr val="455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4607"/>
  </p:normalViewPr>
  <p:slideViewPr>
    <p:cSldViewPr snapToGrid="0" snapToObjects="1">
      <p:cViewPr varScale="1">
        <p:scale>
          <a:sx n="81" d="100"/>
          <a:sy n="81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59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8C953A-8790-3D49-A57B-56A5C670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6" y="1089213"/>
            <a:ext cx="530262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C4EB25-8243-6B4B-A14C-9B2B6249D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1176" y="2478275"/>
            <a:ext cx="5302624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409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6E6199-B977-374C-BD6B-13F82248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213"/>
            <a:ext cx="530262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1DACB-054D-A64A-A3BF-770B3CB5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78275"/>
            <a:ext cx="5302624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04291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5C6C3D-89CF-954B-89BA-8AFA4BFC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9326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61ACCD-C06B-7540-82EA-2F61C114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5440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58768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4E01EE-9817-1345-97C5-0603E884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06" y="1089213"/>
            <a:ext cx="406549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9AC6DF-4279-C046-9C45-C5AB5A1CD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306" y="2478274"/>
            <a:ext cx="4065494" cy="3290513"/>
          </a:xfrm>
        </p:spPr>
        <p:txBody>
          <a:bodyPr/>
          <a:lstStyle>
            <a:lvl1pPr marL="342900" indent="-342900">
              <a:buClr>
                <a:srgbClr val="0C5AC5"/>
              </a:buClr>
              <a:buFont typeface="Arial" panose="020B0604020202020204" pitchFamily="34" charset="0"/>
              <a:buChar char="•"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810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FA715-1D8D-104D-B57D-1F55C8DE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06" y="1089213"/>
            <a:ext cx="406549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3C591FB-5F9F-AA42-9F7C-38015EFB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306" y="2478274"/>
            <a:ext cx="4065494" cy="3290513"/>
          </a:xfrm>
        </p:spPr>
        <p:txBody>
          <a:bodyPr/>
          <a:lstStyle>
            <a:lvl1pPr marL="342900" indent="-342900">
              <a:buClr>
                <a:srgbClr val="0C5AC5"/>
              </a:buClr>
              <a:buFont typeface="Arial" panose="020B0604020202020204" pitchFamily="34" charset="0"/>
              <a:buChar char="•"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969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FA715-1D8D-104D-B57D-1F55C8DEE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393578"/>
            <a:ext cx="4890247" cy="1183340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ABDB30-97D7-F447-9478-D3F4C6B63A30}"/>
              </a:ext>
            </a:extLst>
          </p:cNvPr>
          <p:cNvSpPr txBox="1">
            <a:spLocks/>
          </p:cNvSpPr>
          <p:nvPr userDrawn="1"/>
        </p:nvSpPr>
        <p:spPr>
          <a:xfrm>
            <a:off x="838198" y="3576918"/>
            <a:ext cx="4890247" cy="656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b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97115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94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47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6D2E41-2A0E-8B4F-90C1-52F342671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19371"/>
            <a:ext cx="4143562" cy="69728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452681-0726-9546-A5DC-BD06875D83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12" y="181937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EADFA0A-6BE4-274A-BBBB-7C04E724C0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32612" y="181937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50E3A6-79EC-AC40-9879-F6C1EED2E41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975412" y="251665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F7376-BA41-A344-AC2E-0D15877A4E3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32612" y="251665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A2F30FE-0428-1D46-B51B-3E3E537876F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975412" y="321394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9CD60DF-5681-A94B-8064-5519802C789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432612" y="321394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BE8266C-6F74-DF48-B0B9-7BE0F0F155C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5412" y="391122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4.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D35F05-79E0-FD43-BB62-443B375AEB7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32612" y="391122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E82D3C-2C8F-CD44-8D2D-B6C047AF681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75412" y="460851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17BE3A-6FEB-C641-A61F-0F86BA13655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432612" y="460851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F9A72-EB4A-8D4C-8091-C34241886EB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48518" y="530579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6.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65C1015-D115-5449-8E49-9EC48B02D0B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405718" y="530579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37502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EEEAD1-008E-804B-96CF-BF985D59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19371"/>
            <a:ext cx="4143562" cy="69728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F71BC6-1F17-6A4F-B80B-A053E4AB96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12" y="181937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0415F8-560C-0340-9622-F841C797479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32612" y="181937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FD634D-96C4-5246-9DDD-D8EC735AC02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975412" y="251665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D3A1A6A-6518-FD4B-A8AE-8958E43465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32612" y="251665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23B2E3-C17D-0C41-AD06-E60729B7036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975412" y="321394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9492696-E068-D648-8A10-D3BFD5F85B4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432612" y="321394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342EB5-F4C8-F549-AA6B-136C79C14A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5412" y="391122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4.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295ECF-EF06-1249-90E0-D255DCEEB88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32612" y="391122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4316108-D050-864A-A137-FFC255A228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75412" y="460851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599DCF-FD3F-8545-8A31-10F105217F9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432612" y="460851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3F99E71-3D56-8B40-A5D2-921C199086F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48518" y="530579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6.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20DE603-5978-CA45-AD34-26D5B8FC8F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405718" y="530579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70754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394A5E-07F6-1046-B80D-81C7E7AA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2EE6C0-C5F9-5047-943B-668E3489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123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0A944D-14BA-9244-83BE-59740735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3C26DF-9CBF-634F-919C-EC534A195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377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920F3D-4C95-B24C-8043-0108D63E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A90E8D-1765-7547-AE38-901B4A11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308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807A1F-B15C-2A42-AE34-DBCDEB60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8367F5-31FE-2F4D-9AD9-B8B4FC65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0784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E969A-8CC4-8343-8E72-78D145D5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CAAF-DF0A-994D-9AC6-07330D6E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45F32-F914-C245-BE54-23CADB582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6FD7-8EBD-1440-A43C-BA1A658AA3D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9B2-F55B-164A-950B-D28E5224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FA2C-E735-9545-B673-3BC19C88D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1" r:id="rId4"/>
    <p:sldLayoutId id="214748367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670A-CA36-467C-AA0F-BDA488B9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28" y="2674218"/>
            <a:ext cx="10515600" cy="6972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Impersonation and More: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F3F22-B31E-4229-9814-E0FE4D08B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728" y="3022861"/>
            <a:ext cx="10515600" cy="426290"/>
          </a:xfrm>
        </p:spPr>
        <p:txBody>
          <a:bodyPr/>
          <a:lstStyle/>
          <a:p>
            <a:r>
              <a:rPr lang="en-US" b="1" dirty="0"/>
              <a:t>Enhancements in the Current Blue Update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52C92-497B-483F-B384-C57F4317F2C1}"/>
              </a:ext>
            </a:extLst>
          </p:cNvPr>
          <p:cNvSpPr/>
          <p:nvPr/>
        </p:nvSpPr>
        <p:spPr>
          <a:xfrm>
            <a:off x="6096000" y="5687563"/>
            <a:ext cx="350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Margot MacNutt, Training Manager</a:t>
            </a:r>
          </a:p>
        </p:txBody>
      </p:sp>
    </p:spTree>
    <p:extLst>
      <p:ext uri="{BB962C8B-B14F-4D97-AF65-F5344CB8AC3E}">
        <p14:creationId xmlns:p14="http://schemas.microsoft.com/office/powerpoint/2010/main" val="42658989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Reporting Enhancements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1414021" y="2573518"/>
            <a:ext cx="9134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Export report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Distributable CSV raw data reports in Group By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Using Virtual Questions and Cross Category blocks with Question Bank placeholders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Enhanced report search on Home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Response threshold controls at the Question Block level</a:t>
            </a:r>
          </a:p>
        </p:txBody>
      </p:sp>
    </p:spTree>
    <p:extLst>
      <p:ext uri="{BB962C8B-B14F-4D97-AF65-F5344CB8AC3E}">
        <p14:creationId xmlns:p14="http://schemas.microsoft.com/office/powerpoint/2010/main" val="6133030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2400" b="1" dirty="0"/>
              <a:t>New Export Report Options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5526075" y="1966195"/>
            <a:ext cx="5821375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lphaLcPeriod"/>
            </a:pPr>
            <a:r>
              <a:rPr lang="en-US" sz="2000" dirty="0"/>
              <a:t>Administrative Status tracks individual task status settings in the export report, when required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Based on manual changes and/or automated settings selected in Tasks &gt; Task Options &gt; Impact of Owner Removal</a:t>
            </a:r>
          </a:p>
          <a:p>
            <a:pPr marL="457200" indent="-457200">
              <a:spcAft>
                <a:spcPts val="800"/>
              </a:spcAft>
              <a:buFont typeface="+mj-lt"/>
              <a:buAutoNum type="alphaLcPeriod"/>
            </a:pPr>
            <a:r>
              <a:rPr lang="en-US" sz="2000" dirty="0"/>
              <a:t>Added rater demographic info for all statuses: any selected rater demographic details are displayed for each student, no matter the task status at the time the export report is created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We also keep track of any students (raters) who have not completed the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C9690-6D32-4815-9395-B4AC621C73D9}"/>
              </a:ext>
            </a:extLst>
          </p:cNvPr>
          <p:cNvPicPr/>
          <p:nvPr/>
        </p:nvPicPr>
        <p:blipFill rotWithShape="1">
          <a:blip r:embed="rId2"/>
          <a:srcRect r="30714"/>
          <a:stretch/>
        </p:blipFill>
        <p:spPr bwMode="auto">
          <a:xfrm>
            <a:off x="632765" y="2160560"/>
            <a:ext cx="4893310" cy="1005840"/>
          </a:xfrm>
          <a:prstGeom prst="rect">
            <a:avLst/>
          </a:prstGeom>
          <a:ln w="2857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2C531-D711-4C57-A054-BFCDD8695BAA}"/>
              </a:ext>
            </a:extLst>
          </p:cNvPr>
          <p:cNvSpPr/>
          <p:nvPr/>
        </p:nvSpPr>
        <p:spPr>
          <a:xfrm>
            <a:off x="2347268" y="2352542"/>
            <a:ext cx="3101418" cy="4000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2400" b="1" dirty="0"/>
              <a:t>New Export Report Options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4508879" y="2219136"/>
            <a:ext cx="648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lphaLcPeriod" startAt="3"/>
            </a:pPr>
            <a:r>
              <a:rPr lang="en-US" sz="2000" dirty="0"/>
              <a:t>Added instructor selection results based on Secondary Subject Selection 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172BC-0477-4B6D-950A-90960FE0C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7222" y="2117450"/>
            <a:ext cx="3185160" cy="1029335"/>
          </a:xfrm>
          <a:prstGeom prst="rect">
            <a:avLst/>
          </a:prstGeom>
          <a:ln w="2857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5DEF4D-EFA5-47EA-97AD-B57B77D3DF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7223" y="3660587"/>
            <a:ext cx="5108778" cy="1950085"/>
          </a:xfrm>
          <a:prstGeom prst="rect">
            <a:avLst/>
          </a:prstGeom>
          <a:ln w="2857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85BE0-F76E-4A6D-A15A-54B54AECD4E5}"/>
              </a:ext>
            </a:extLst>
          </p:cNvPr>
          <p:cNvSpPr txBox="1"/>
          <p:nvPr/>
        </p:nvSpPr>
        <p:spPr>
          <a:xfrm>
            <a:off x="6221691" y="3930978"/>
            <a:ext cx="4383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Yes / No flags indicate which instructor the student selected </a:t>
            </a:r>
          </a:p>
        </p:txBody>
      </p:sp>
    </p:spTree>
    <p:extLst>
      <p:ext uri="{BB962C8B-B14F-4D97-AF65-F5344CB8AC3E}">
        <p14:creationId xmlns:p14="http://schemas.microsoft.com/office/powerpoint/2010/main" val="14855964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CSV distributable reports available with Group By reports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5526075" y="2432348"/>
            <a:ext cx="5821375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Available when grouping by Primary or Secondary subject data only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Not available for use with Rater demographic data (e.g. students or users with Fill Out rights)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77487-DC5F-4EAC-AAF0-68466D83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698977"/>
            <a:ext cx="4579040" cy="902062"/>
          </a:xfrm>
          <a:prstGeom prst="rect">
            <a:avLst/>
          </a:prstGeom>
          <a:ln w="2857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0149008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6521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Enhanced report block support for Question Bank placeholders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831850" y="1838459"/>
            <a:ext cx="10515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Virtual Questions &amp; Cross Category report blocks are now supported in individual and group by (aggregate) reports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In aggregate reports, placeholders can be used when all courses within all selected groups share a common hierarchical question mapping and structure, and the mappings are unique for each question </a:t>
            </a:r>
          </a:p>
          <a:p>
            <a:pPr>
              <a:spcAft>
                <a:spcPts val="800"/>
              </a:spcAft>
            </a:pPr>
            <a:r>
              <a:rPr lang="en-US" b="1" dirty="0"/>
              <a:t>Potential exceptions with aggregate reports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Some placeholders might not be accessible if mapping not unique per question, e.g., using switch forms, using merged/cross-listed courses with different question mappings, certain hierarchical type question markers don’t apply for all items in the report grouping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behavior within the report block will adjust according to the items selected in the </a:t>
            </a:r>
            <a:r>
              <a:rPr lang="en-US" b="1" dirty="0"/>
              <a:t>Groups</a:t>
            </a:r>
            <a:r>
              <a:rPr lang="en-US" dirty="0"/>
              <a:t> list: you must select the groups to report on first, and then the available question list changes automatically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If any </a:t>
            </a:r>
            <a:r>
              <a:rPr lang="en-US" dirty="0" err="1"/>
              <a:t>QBank</a:t>
            </a:r>
            <a:r>
              <a:rPr lang="en-US" dirty="0"/>
              <a:t> items aren’t usable for particular groups, they can’t be selected within the report block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25007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824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Enhanced report search controls on Home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5526075" y="2432348"/>
            <a:ext cx="5821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Added to the Home page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Pre-populates all Category &amp; Subcategory names configured by the Project Administrator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Views are visible to anyone with Report Viewing rights and/or when impersonating someone with RV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FF4D1-DC18-441A-8FB3-327716F2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17" y="2234152"/>
            <a:ext cx="2945123" cy="14658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3CCFD-332E-4806-9A46-B0BE2C85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17" y="4108661"/>
            <a:ext cx="3056276" cy="130418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4786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2400" b="1" dirty="0"/>
              <a:t>Block Level Response Threshold Settings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924693" y="3270804"/>
            <a:ext cx="91345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Applicable to standard question-type report blocks and Question Bank placeholders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Admin must set the threshold number and create a custom message if needed – no default message text supplied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Message can be customized using the HTML edit controls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439BB7-5F3C-4BB2-82A6-594DC74B9473}"/>
              </a:ext>
            </a:extLst>
          </p:cNvPr>
          <p:cNvPicPr/>
          <p:nvPr/>
        </p:nvPicPr>
        <p:blipFill rotWithShape="1">
          <a:blip r:embed="rId2"/>
          <a:srcRect l="11455" t="37256" r="18870" b="11623"/>
          <a:stretch/>
        </p:blipFill>
        <p:spPr bwMode="auto">
          <a:xfrm>
            <a:off x="8559539" y="4900210"/>
            <a:ext cx="452486" cy="3316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67399D-3F06-4DB5-944E-753052E066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4693" y="1899776"/>
            <a:ext cx="5250815" cy="113538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493912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2400" b="1" dirty="0"/>
              <a:t>Block Level Response Threshold Settings: Resulting Behavior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924693" y="2480963"/>
            <a:ext cx="913457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Applies to frequency, score, comment, and spreadsheet blocks, but not scale distribution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Only the questions that meet the response minimum will be shown, even when using tables and dual-scale questions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the minimum is not met, the question(s) will not be shown on the report at all unless an explanation message is supplied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using thresholds at both the report and block levels, the block level is </a:t>
            </a:r>
            <a:r>
              <a:rPr lang="en-US" sz="2400"/>
              <a:t>implemented last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985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Review of Spreadsheet functions with cascaded breakdowns in aggregate reports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924693" y="2480963"/>
            <a:ext cx="913457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Different behavior when adding the comparative norms to the table vs. using the Group Elements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Using the Breakdown Section to provide 2</a:t>
            </a:r>
            <a:r>
              <a:rPr lang="en-US" sz="2400" baseline="30000" dirty="0"/>
              <a:t>nd</a:t>
            </a:r>
            <a:r>
              <a:rPr lang="en-US" sz="2400" dirty="0"/>
              <a:t> level breakdowns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94217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670A-CA36-467C-AA0F-BDA488B9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28" y="2674218"/>
            <a:ext cx="10515600" cy="6972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 &amp; A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861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D0B-41CC-4DA4-858F-514EB257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A57E8-5DD2-4875-B8EA-F1E24FBB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FE3C5-054C-4EB8-ABD2-A4D6039DBEB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Project Interface &amp; Management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4481B-5ABA-41D3-8FB6-CFC79D2DE60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1F99C5-48E6-4287-A4E7-72429FF8228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Reporting Enhancements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7E4659-DD11-4B63-9F79-B5E5084630A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4A77E6-41C1-4E62-A110-70CEB0A13D5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32612" y="3213940"/>
            <a:ext cx="5921188" cy="70111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Spreadsheets: Enhanced structure &amp; review of configuration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551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1861"/>
            <a:ext cx="10515600" cy="69728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924693" y="2480963"/>
            <a:ext cx="913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B08E3-C4DF-4186-AD3A-888B7F0D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61" y="2073085"/>
            <a:ext cx="5745978" cy="4343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47DCC3-52A9-4695-B4BA-8CBFFC2BE7C3}"/>
              </a:ext>
            </a:extLst>
          </p:cNvPr>
          <p:cNvSpPr/>
          <p:nvPr/>
        </p:nvSpPr>
        <p:spPr>
          <a:xfrm>
            <a:off x="2180733" y="1225855"/>
            <a:ext cx="821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See you in Chicago for Bluenotes Global 2020!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6044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1880"/>
            <a:ext cx="10515600" cy="6972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Interface &amp; Management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1414021" y="2573518"/>
            <a:ext cx="9134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Internal Project 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New Due Date variable for use in Task emails: </a:t>
            </a:r>
            <a:r>
              <a:rPr lang="en-US" sz="2400" b="1" dirty="0"/>
              <a:t>$TASK_ENDDATE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Question Bank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Response Rate Monitor controls for Project Managers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Impersonation feature</a:t>
            </a:r>
          </a:p>
        </p:txBody>
      </p:sp>
    </p:spTree>
    <p:extLst>
      <p:ext uri="{BB962C8B-B14F-4D97-AF65-F5344CB8AC3E}">
        <p14:creationId xmlns:p14="http://schemas.microsoft.com/office/powerpoint/2010/main" val="16214197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dirty="0"/>
              <a:t>Internal Project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4760536" y="2229483"/>
            <a:ext cx="634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Optional alternate title for internal use and search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Seen only by Project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used, displayed in the Projects list, Management screens, Create Report list and when searching project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Main </a:t>
            </a:r>
            <a:r>
              <a:rPr lang="en-US" sz="2000" b="1" dirty="0"/>
              <a:t>Project Title </a:t>
            </a:r>
            <a:r>
              <a:rPr lang="en-US" sz="2000" dirty="0"/>
              <a:t>is displayed publicly for Fill Out, QP and SVM tasks, and reports; it’s also what Admins see in BPI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4793A-35B1-4EB8-8AB6-491064FCD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1850" y="2354469"/>
            <a:ext cx="3726180" cy="17678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527481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929798"/>
            <a:ext cx="10800826" cy="101728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b="1" dirty="0"/>
              <a:t>New Due Date Variable for Task Messages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970961" y="2271545"/>
            <a:ext cx="1045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$TASK_ENDDATE </a:t>
            </a:r>
            <a:r>
              <a:rPr lang="en-US" dirty="0"/>
              <a:t>shows earliest task due date in emails, works with all task types (Fill Out, QP, SVM,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Displays earliest due date for all tasks of the same type within a project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E.G., multiple courses to evaluate with different due dates, it displays the earliest due date only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Can be used in the </a:t>
            </a:r>
            <a:r>
              <a:rPr lang="en-US" b="1" dirty="0"/>
              <a:t>Subject line</a:t>
            </a:r>
            <a:r>
              <a:rPr lang="en-US" dirty="0"/>
              <a:t> in addition to the email body, for invitation, reminder and manual reminder emails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Supported in all project types: surveys, 360s, all subject and subject pairing options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Format is the same as </a:t>
            </a:r>
            <a:r>
              <a:rPr lang="en-CA" dirty="0"/>
              <a:t>$TASK_LIST_ACTIVE, </a:t>
            </a:r>
            <a:r>
              <a:rPr lang="en-US" dirty="0"/>
              <a:t>and adjusts automatically to fit the language settings, e.g. “</a:t>
            </a:r>
            <a:r>
              <a:rPr lang="en-US" dirty="0" err="1"/>
              <a:t>Lundi</a:t>
            </a:r>
            <a:r>
              <a:rPr lang="en-US" dirty="0"/>
              <a:t> 9 </a:t>
            </a:r>
            <a:r>
              <a:rPr lang="en-US" dirty="0" err="1"/>
              <a:t>février</a:t>
            </a:r>
            <a:r>
              <a:rPr lang="en-US" dirty="0"/>
              <a:t>, 2019” </a:t>
            </a:r>
          </a:p>
        </p:txBody>
      </p:sp>
    </p:spTree>
    <p:extLst>
      <p:ext uri="{BB962C8B-B14F-4D97-AF65-F5344CB8AC3E}">
        <p14:creationId xmlns:p14="http://schemas.microsoft.com/office/powerpoint/2010/main" val="10219118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615724"/>
            <a:ext cx="10800826" cy="101728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b="1" dirty="0"/>
              <a:t>Question Bank Enhancements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695587" y="3299697"/>
            <a:ext cx="10022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Multilingual questionnaires where translations are missing for certain questions, the system will automatically display a warning about the missing translation in the base language of the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Warning text can be customized in XML, and text formatting can be controlled in Question Details area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91673-8915-48BC-ABC1-95F876F34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00549" y="2665971"/>
            <a:ext cx="6825006" cy="6320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8269F-E049-4546-BCA3-71BA137C7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49" y="4701993"/>
            <a:ext cx="3495451" cy="146307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24D257-8F2A-44BD-AC9E-BB2E3ACCE77A}"/>
              </a:ext>
            </a:extLst>
          </p:cNvPr>
          <p:cNvSpPr/>
          <p:nvPr/>
        </p:nvSpPr>
        <p:spPr>
          <a:xfrm>
            <a:off x="695587" y="1826325"/>
            <a:ext cx="10022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Comments can now be enabled in Question Bank Single Selection Placeholder blocks; results can be included in Frequency and Score blocks in reports</a:t>
            </a:r>
          </a:p>
        </p:txBody>
      </p:sp>
    </p:spTree>
    <p:extLst>
      <p:ext uri="{BB962C8B-B14F-4D97-AF65-F5344CB8AC3E}">
        <p14:creationId xmlns:p14="http://schemas.microsoft.com/office/powerpoint/2010/main" val="22098007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1686"/>
            <a:ext cx="10800826" cy="101728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b="1" dirty="0"/>
              <a:t>Response Rate Monitor controls for Project Managers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5165889" y="2205553"/>
            <a:ext cx="6363092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Project Manager </a:t>
            </a:r>
            <a:r>
              <a:rPr lang="en-US" dirty="0"/>
              <a:t>type Admin accounts now have access to controls to add / remove own projects for monitoring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any projects they create or have shared access to, and projects that use datasources to which they have the data source access key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limitations: the following sections are not configurable by PM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Settings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Milestones and Targets</a:t>
            </a:r>
          </a:p>
          <a:p>
            <a:pPr marL="742950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Subject Details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Not available for Project Manager Assistants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012D8-2ABB-484A-BE49-0E6FBED0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391889"/>
            <a:ext cx="4196021" cy="150860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919159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929798"/>
            <a:ext cx="10800826" cy="101728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b="1" dirty="0"/>
              <a:t>Impersonation Feature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3968685" y="2271545"/>
            <a:ext cx="7456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Admins, Project Managers and Project Manager Assistants to “Log in as” a select user to see their dashboard view of assigned tasks and/or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Must ask Support to enable feature for you: request it when scheduling your upgrade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Once enabled, you must log into Blue using the </a:t>
            </a:r>
            <a:r>
              <a:rPr lang="en-US" b="1" dirty="0" err="1"/>
              <a:t>blueadmin</a:t>
            </a:r>
            <a:r>
              <a:rPr lang="en-US" dirty="0"/>
              <a:t> system account to set the impersonation privilege for the selected Project Administrator(s) by editing their account in </a:t>
            </a:r>
            <a:r>
              <a:rPr lang="en-US" b="1" dirty="0"/>
              <a:t>Record </a:t>
            </a:r>
            <a:r>
              <a:rPr lang="en-US" b="1" dirty="0" err="1"/>
              <a:t>Mgmt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C9B63-631E-480F-8FBD-D7FE8D6BD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2229" y="4325410"/>
            <a:ext cx="2977339" cy="73678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87439-9BFA-4303-8F5D-2D165854E1EE}"/>
              </a:ext>
            </a:extLst>
          </p:cNvPr>
          <p:cNvPicPr/>
          <p:nvPr/>
        </p:nvPicPr>
        <p:blipFill rotWithShape="1">
          <a:blip r:embed="rId3"/>
          <a:srcRect t="-1" b="10001"/>
          <a:stretch/>
        </p:blipFill>
        <p:spPr bwMode="auto">
          <a:xfrm>
            <a:off x="812230" y="2490842"/>
            <a:ext cx="2977339" cy="4289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8169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8E2-10F3-48C4-9E7E-CF87C4DD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968335"/>
            <a:ext cx="10800826" cy="778160"/>
          </a:xfrm>
        </p:spPr>
        <p:txBody>
          <a:bodyPr>
            <a:normAutofit/>
          </a:bodyPr>
          <a:lstStyle/>
          <a:p>
            <a:r>
              <a:rPr lang="en-US" sz="3100" b="1" dirty="0"/>
              <a:t>Impersonation Feature - Logging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531D-CE25-4063-9B4E-0867512BFCA2}"/>
              </a:ext>
            </a:extLst>
          </p:cNvPr>
          <p:cNvSpPr txBox="1"/>
          <p:nvPr/>
        </p:nvSpPr>
        <p:spPr>
          <a:xfrm>
            <a:off x="4939646" y="1960457"/>
            <a:ext cx="637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logging details show which account has been impersonated and by whom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User ID displays the ID of the person whose account is being impersonated, and the administrator who accessed the account is displayed in the </a:t>
            </a:r>
            <a:r>
              <a:rPr lang="en-US" b="1" dirty="0"/>
              <a:t>Impersonator ID</a:t>
            </a:r>
            <a:r>
              <a:rPr lang="en-US" dirty="0"/>
              <a:t> column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F1ABA-A389-4C5F-8F05-0F5420213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2229" y="2161046"/>
            <a:ext cx="4014295" cy="134048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0F333-1770-4672-A7E0-14C42C3C65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2228" y="3894602"/>
            <a:ext cx="7832151" cy="234594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60679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1135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Impersonation and More: </vt:lpstr>
      <vt:lpstr>PowerPoint Presentation</vt:lpstr>
      <vt:lpstr>Project Interface &amp; Management Changes</vt:lpstr>
      <vt:lpstr> Internal Project Title</vt:lpstr>
      <vt:lpstr> New Due Date Variable for Task Messages</vt:lpstr>
      <vt:lpstr> Question Bank Enhancements</vt:lpstr>
      <vt:lpstr> Response Rate Monitor controls for Project Managers</vt:lpstr>
      <vt:lpstr> Impersonation Feature</vt:lpstr>
      <vt:lpstr>Impersonation Feature - Logging</vt:lpstr>
      <vt:lpstr>Reporting Enhancements</vt:lpstr>
      <vt:lpstr> New Export Report Options </vt:lpstr>
      <vt:lpstr> New Export Report Options </vt:lpstr>
      <vt:lpstr>  CSV distributable reports available with Group By reports</vt:lpstr>
      <vt:lpstr>   Enhanced report block support for Question Bank placeholders</vt:lpstr>
      <vt:lpstr>  Enhanced report search controls on Home page</vt:lpstr>
      <vt:lpstr> Block Level Response Threshold Settings </vt:lpstr>
      <vt:lpstr> Block Level Response Threshold Settings: Resulting Behavior </vt:lpstr>
      <vt:lpstr>  Review of Spreadsheet functions with cascaded breakdowns in aggregate reports</vt:lpstr>
      <vt:lpstr>Q &amp; A  Thank you!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Dat Do</dc:creator>
  <cp:lastModifiedBy>Margot MacNutt</cp:lastModifiedBy>
  <cp:revision>64</cp:revision>
  <dcterms:created xsi:type="dcterms:W3CDTF">2018-08-31T14:46:07Z</dcterms:created>
  <dcterms:modified xsi:type="dcterms:W3CDTF">2020-02-26T10:53:34Z</dcterms:modified>
</cp:coreProperties>
</file>