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8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9" r:id="rId3"/>
    <p:sldId id="260" r:id="rId4"/>
    <p:sldId id="261" r:id="rId5"/>
    <p:sldId id="265" r:id="rId6"/>
    <p:sldId id="266" r:id="rId7"/>
    <p:sldId id="279" r:id="rId8"/>
    <p:sldId id="280" r:id="rId9"/>
    <p:sldId id="278" r:id="rId10"/>
    <p:sldId id="268" r:id="rId11"/>
    <p:sldId id="271" r:id="rId12"/>
    <p:sldId id="269" r:id="rId13"/>
    <p:sldId id="272" r:id="rId14"/>
    <p:sldId id="273" r:id="rId15"/>
    <p:sldId id="282" r:id="rId16"/>
    <p:sldId id="287" r:id="rId17"/>
    <p:sldId id="275" r:id="rId18"/>
    <p:sldId id="283" r:id="rId19"/>
    <p:sldId id="281" r:id="rId20"/>
    <p:sldId id="277" r:id="rId21"/>
    <p:sldId id="258" r:id="rId22"/>
    <p:sldId id="284" r:id="rId23"/>
    <p:sldId id="285" r:id="rId24"/>
    <p:sldId id="28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rnando Sanchez" initials="FS" lastIdx="1" clrIdx="0">
    <p:extLst>
      <p:ext uri="{19B8F6BF-5375-455C-9EA6-DF929625EA0E}">
        <p15:presenceInfo xmlns:p15="http://schemas.microsoft.com/office/powerpoint/2012/main" userId="Fernando Sanchez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7E7E7E"/>
    <a:srgbClr val="455154"/>
    <a:srgbClr val="0C5A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51"/>
    <p:restoredTop sz="85546" autoAdjust="0"/>
  </p:normalViewPr>
  <p:slideViewPr>
    <p:cSldViewPr snapToGrid="0" snapToObjects="1">
      <p:cViewPr varScale="1">
        <p:scale>
          <a:sx n="73" d="100"/>
          <a:sy n="73" d="100"/>
        </p:scale>
        <p:origin x="44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DD8AE6-A1C6-45E8-9F9D-8A9077B43059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EB0947-B92B-4A45-A485-50D48D1B7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153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B0947-B92B-4A45-A485-50D48D1B76B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5030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B0947-B92B-4A45-A485-50D48D1B76B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9061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B0947-B92B-4A45-A485-50D48D1B76B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494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B0947-B92B-4A45-A485-50D48D1B76B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299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B0947-B92B-4A45-A485-50D48D1B76B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157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B0947-B92B-4A45-A485-50D48D1B76B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678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B0947-B92B-4A45-A485-50D48D1B76B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653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B0947-B92B-4A45-A485-50D48D1B76B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081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B0947-B92B-4A45-A485-50D48D1B76B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6765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B0947-B92B-4A45-A485-50D48D1B76B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079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B0947-B92B-4A45-A485-50D48D1B76B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883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CBBB34-D435-B847-BAF8-5948611E2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F6FD7-8EBD-1440-A43C-BA1A658AA3DF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75E556-18E8-E248-9081-292BC6380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5EE6F3-7419-274F-98B6-7A653BF70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5AC0B-6487-9745-81C4-C6A5B314A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085985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CBBB34-D435-B847-BAF8-5948611E2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F6FD7-8EBD-1440-A43C-BA1A658AA3DF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75E556-18E8-E248-9081-292BC6380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5EE6F3-7419-274F-98B6-7A653BF70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5AC0B-6487-9745-81C4-C6A5B314A2F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8807A1F-B15C-2A42-AE34-DBCDEB60F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212197"/>
            <a:ext cx="10515600" cy="697285"/>
          </a:xfrm>
        </p:spPr>
        <p:txBody>
          <a:bodyPr anchor="b">
            <a:normAutofit/>
          </a:bodyPr>
          <a:lstStyle>
            <a:lvl1pPr>
              <a:defRPr sz="4000" b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F8367F5-31FE-2F4D-9AD9-B8B4FC65C3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088311"/>
            <a:ext cx="10515600" cy="42629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0078441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CBBB34-D435-B847-BAF8-5948611E2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F6FD7-8EBD-1440-A43C-BA1A658AA3DF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75E556-18E8-E248-9081-292BC6380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5EE6F3-7419-274F-98B6-7A653BF70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5AC0B-6487-9745-81C4-C6A5B314A2F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98C953A-8790-3D49-A57B-56A5C670A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1176" y="1089213"/>
            <a:ext cx="5302624" cy="1210234"/>
          </a:xfrm>
        </p:spPr>
        <p:txBody>
          <a:bodyPr anchor="b">
            <a:normAutofit/>
          </a:bodyPr>
          <a:lstStyle>
            <a:lvl1pPr>
              <a:defRPr sz="4000" b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0C4EB25-8243-6B4B-A14C-9B2B6249D4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51176" y="2478275"/>
            <a:ext cx="5302624" cy="426290"/>
          </a:xfrm>
        </p:spPr>
        <p:txBody>
          <a:bodyPr/>
          <a:lstStyle>
            <a:lvl1pPr marL="0" indent="0">
              <a:buNone/>
              <a:defRPr sz="2400">
                <a:solidFill>
                  <a:srgbClr val="45515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9240912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CBBB34-D435-B847-BAF8-5948611E2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F6FD7-8EBD-1440-A43C-BA1A658AA3DF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75E556-18E8-E248-9081-292BC6380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5EE6F3-7419-274F-98B6-7A653BF70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5AC0B-6487-9745-81C4-C6A5B314A2F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56E6199-B977-374C-BD6B-13F822487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9213"/>
            <a:ext cx="5302624" cy="1210234"/>
          </a:xfrm>
        </p:spPr>
        <p:txBody>
          <a:bodyPr anchor="b">
            <a:normAutofit/>
          </a:bodyPr>
          <a:lstStyle>
            <a:lvl1pPr>
              <a:defRPr sz="4000" b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2A1DACB-054D-A64A-A3BF-770B3CB515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478275"/>
            <a:ext cx="5302624" cy="426290"/>
          </a:xfrm>
        </p:spPr>
        <p:txBody>
          <a:bodyPr/>
          <a:lstStyle>
            <a:lvl1pPr marL="0" indent="0">
              <a:buNone/>
              <a:defRPr sz="2400">
                <a:solidFill>
                  <a:srgbClr val="45515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1042919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CBBB34-D435-B847-BAF8-5948611E2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F6FD7-8EBD-1440-A43C-BA1A658AA3DF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75E556-18E8-E248-9081-292BC6380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5EE6F3-7419-274F-98B6-7A653BF70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5AC0B-6487-9745-81C4-C6A5B314A2F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45C6C3D-89CF-954B-89BA-8AFA4BFCF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449326"/>
            <a:ext cx="10515600" cy="697285"/>
          </a:xfrm>
        </p:spPr>
        <p:txBody>
          <a:bodyPr anchor="b">
            <a:normAutofit/>
          </a:bodyPr>
          <a:lstStyle>
            <a:lvl1pPr>
              <a:defRPr sz="4000" b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D61ACCD-C06B-7540-82EA-2F61C114B3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325440"/>
            <a:ext cx="10515600" cy="426290"/>
          </a:xfrm>
        </p:spPr>
        <p:txBody>
          <a:bodyPr/>
          <a:lstStyle>
            <a:lvl1pPr marL="0" indent="0">
              <a:buNone/>
              <a:defRPr sz="2400">
                <a:solidFill>
                  <a:srgbClr val="45515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7587689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CBBB34-D435-B847-BAF8-5948611E2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F6FD7-8EBD-1440-A43C-BA1A658AA3DF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75E556-18E8-E248-9081-292BC6380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5EE6F3-7419-274F-98B6-7A653BF70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5AC0B-6487-9745-81C4-C6A5B314A2F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B4E01EE-9817-1345-97C5-0603E884D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8306" y="1089213"/>
            <a:ext cx="4065494" cy="1210234"/>
          </a:xfrm>
        </p:spPr>
        <p:txBody>
          <a:bodyPr anchor="b">
            <a:normAutofit/>
          </a:bodyPr>
          <a:lstStyle>
            <a:lvl1pPr>
              <a:defRPr sz="4000" b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E9AC6DF-4279-C046-9C45-C5AB5A1CDF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88306" y="2478274"/>
            <a:ext cx="4065494" cy="3290513"/>
          </a:xfrm>
        </p:spPr>
        <p:txBody>
          <a:bodyPr/>
          <a:lstStyle>
            <a:lvl1pPr marL="342900" indent="-342900">
              <a:buClr>
                <a:srgbClr val="0C5AC5"/>
              </a:buClr>
              <a:buFont typeface="Arial" panose="020B0604020202020204" pitchFamily="34" charset="0"/>
              <a:buChar char="•"/>
              <a:defRPr sz="2400">
                <a:solidFill>
                  <a:srgbClr val="45515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1981023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CBBB34-D435-B847-BAF8-5948611E2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F6FD7-8EBD-1440-A43C-BA1A658AA3DF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75E556-18E8-E248-9081-292BC6380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5EE6F3-7419-274F-98B6-7A653BF70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5AC0B-6487-9745-81C4-C6A5B314A2F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BDFA715-1D8D-104D-B57D-1F55C8DEE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8306" y="1089213"/>
            <a:ext cx="4065494" cy="1210234"/>
          </a:xfrm>
        </p:spPr>
        <p:txBody>
          <a:bodyPr anchor="b">
            <a:normAutofit/>
          </a:bodyPr>
          <a:lstStyle>
            <a:lvl1pPr>
              <a:defRPr sz="4000" b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3C591FB-5F9F-AA42-9F7C-38015EFBCD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88306" y="2478274"/>
            <a:ext cx="4065494" cy="3290513"/>
          </a:xfrm>
        </p:spPr>
        <p:txBody>
          <a:bodyPr/>
          <a:lstStyle>
            <a:lvl1pPr marL="342900" indent="-342900">
              <a:buClr>
                <a:srgbClr val="0C5AC5"/>
              </a:buClr>
              <a:buFont typeface="Arial" panose="020B0604020202020204" pitchFamily="34" charset="0"/>
              <a:buChar char="•"/>
              <a:defRPr sz="2400">
                <a:solidFill>
                  <a:srgbClr val="45515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519697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CBBB34-D435-B847-BAF8-5948611E2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F6FD7-8EBD-1440-A43C-BA1A658AA3DF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75E556-18E8-E248-9081-292BC6380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5EE6F3-7419-274F-98B6-7A653BF70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5AC0B-6487-9745-81C4-C6A5B314A2F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BDFA715-1D8D-104D-B57D-1F55C8DEEF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2393578"/>
            <a:ext cx="4890247" cy="1183340"/>
          </a:xfrm>
        </p:spPr>
        <p:txBody>
          <a:bodyPr anchor="b">
            <a:noAutofit/>
          </a:bodyPr>
          <a:lstStyle>
            <a:lvl1pPr>
              <a:defRPr sz="6000" b="1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EABDB30-97D7-F447-9478-D3F4C6B63A30}"/>
              </a:ext>
            </a:extLst>
          </p:cNvPr>
          <p:cNvSpPr txBox="1">
            <a:spLocks/>
          </p:cNvSpPr>
          <p:nvPr userDrawn="1"/>
        </p:nvSpPr>
        <p:spPr>
          <a:xfrm>
            <a:off x="838198" y="3576918"/>
            <a:ext cx="4890247" cy="6568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 sz="4000" b="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059711511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CBBB34-D435-B847-BAF8-5948611E2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F6FD7-8EBD-1440-A43C-BA1A658AA3DF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75E556-18E8-E248-9081-292BC6380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5EE6F3-7419-274F-98B6-7A653BF70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5AC0B-6487-9745-81C4-C6A5B314A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16946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CBBB34-D435-B847-BAF8-5948611E2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F6FD7-8EBD-1440-A43C-BA1A658AA3DF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75E556-18E8-E248-9081-292BC6380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5EE6F3-7419-274F-98B6-7A653BF70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5AC0B-6487-9745-81C4-C6A5B314A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604794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CBBB34-D435-B847-BAF8-5948611E2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F6FD7-8EBD-1440-A43C-BA1A658AA3DF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75E556-18E8-E248-9081-292BC6380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5EE6F3-7419-274F-98B6-7A653BF70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5AC0B-6487-9745-81C4-C6A5B314A2F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36D2E41-2A0E-8B4F-90C1-52F3426710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19371"/>
            <a:ext cx="4143562" cy="697285"/>
          </a:xfrm>
        </p:spPr>
        <p:txBody>
          <a:bodyPr anchor="b">
            <a:noAutofit/>
          </a:bodyPr>
          <a:lstStyle>
            <a:lvl1pPr>
              <a:defRPr sz="6000" b="1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B452681-0726-9546-A5DC-BD06875D837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975412" y="1819371"/>
            <a:ext cx="430306" cy="42629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1. 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EADFA0A-6BE4-274A-BBBB-7C04E724C09B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432612" y="1819371"/>
            <a:ext cx="5921188" cy="42629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250E3A6-79EC-AC40-9879-F6C1EED2E412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975412" y="2516656"/>
            <a:ext cx="430306" cy="42629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2. 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26F7376-BA41-A344-AC2E-0D15877A4E3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32612" y="2516656"/>
            <a:ext cx="5921188" cy="42629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A2F30FE-0428-1D46-B51B-3E3E537876FA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4975412" y="3213941"/>
            <a:ext cx="430306" cy="42629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3. 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9CD60DF-5681-A94B-8064-5519802C7894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5432612" y="3213941"/>
            <a:ext cx="5921188" cy="42629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5BE8266C-6F74-DF48-B0B9-7BE0F0F155C2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975412" y="3911226"/>
            <a:ext cx="430306" cy="42629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4. 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CD35F05-79E0-FD43-BB62-443B375AEB75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5432612" y="3911226"/>
            <a:ext cx="5921188" cy="42629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99E82D3C-2C8F-CD44-8D2D-B6C047AF681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975412" y="4608511"/>
            <a:ext cx="430306" cy="42629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5. 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0B17BE3A-6FEB-C641-A61F-0F86BA136554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5432612" y="4608511"/>
            <a:ext cx="5921188" cy="42629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DCAF9A72-EB4A-8D4C-8091-C34241886EBC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4948518" y="5305796"/>
            <a:ext cx="430306" cy="42629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6. 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265C1015-D115-5449-8E49-9EC48B02D0B1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5405718" y="5305796"/>
            <a:ext cx="5921188" cy="42629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98375024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CBBB34-D435-B847-BAF8-5948611E2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F6FD7-8EBD-1440-A43C-BA1A658AA3DF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75E556-18E8-E248-9081-292BC6380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5EE6F3-7419-274F-98B6-7A653BF70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5AC0B-6487-9745-81C4-C6A5B314A2F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4EEEAD1-008E-804B-96CF-BF985D599C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19371"/>
            <a:ext cx="4143562" cy="697285"/>
          </a:xfrm>
        </p:spPr>
        <p:txBody>
          <a:bodyPr anchor="b">
            <a:noAutofit/>
          </a:bodyPr>
          <a:lstStyle>
            <a:lvl1pPr>
              <a:defRPr sz="6000" b="1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9F71BC6-1F17-6A4F-B80B-A053E4AB965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975412" y="1819371"/>
            <a:ext cx="430306" cy="426290"/>
          </a:xfrm>
        </p:spPr>
        <p:txBody>
          <a:bodyPr/>
          <a:lstStyle>
            <a:lvl1pPr marL="0" indent="0">
              <a:buNone/>
              <a:defRPr sz="2400">
                <a:solidFill>
                  <a:srgbClr val="0C5AC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1. 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A0415F8-560C-0340-9622-F841C797479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432612" y="1819371"/>
            <a:ext cx="5921188" cy="42629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6FD634D-96C4-5246-9DDD-D8EC735AC023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975412" y="2516656"/>
            <a:ext cx="430306" cy="426290"/>
          </a:xfrm>
        </p:spPr>
        <p:txBody>
          <a:bodyPr/>
          <a:lstStyle>
            <a:lvl1pPr marL="0" indent="0">
              <a:buNone/>
              <a:defRPr sz="2400">
                <a:solidFill>
                  <a:srgbClr val="0C5AC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2. 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9D3A1A6A-6518-FD4B-A8AE-8958E4346540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32612" y="2516656"/>
            <a:ext cx="5921188" cy="42629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023B2E3-C17D-0C41-AD06-E60729B70364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4975412" y="3213941"/>
            <a:ext cx="430306" cy="426290"/>
          </a:xfrm>
        </p:spPr>
        <p:txBody>
          <a:bodyPr/>
          <a:lstStyle>
            <a:lvl1pPr marL="0" indent="0">
              <a:buNone/>
              <a:defRPr sz="2400">
                <a:solidFill>
                  <a:srgbClr val="0C5AC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3. 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9492696-E068-D648-8A10-D3BFD5F85B40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5432612" y="3213941"/>
            <a:ext cx="5921188" cy="42629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AF342EB5-F4C8-F549-AA6B-136C79C14A0A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975412" y="3911226"/>
            <a:ext cx="430306" cy="426290"/>
          </a:xfrm>
        </p:spPr>
        <p:txBody>
          <a:bodyPr/>
          <a:lstStyle>
            <a:lvl1pPr marL="0" indent="0">
              <a:buNone/>
              <a:defRPr sz="2400">
                <a:solidFill>
                  <a:srgbClr val="0C5AC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4. 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0295ECF-EF06-1249-90E0-D255DCEEB883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5432612" y="3911226"/>
            <a:ext cx="5921188" cy="42629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64316108-D050-864A-A137-FFC255A228AE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975412" y="4608511"/>
            <a:ext cx="430306" cy="426290"/>
          </a:xfrm>
        </p:spPr>
        <p:txBody>
          <a:bodyPr/>
          <a:lstStyle>
            <a:lvl1pPr marL="0" indent="0">
              <a:buNone/>
              <a:defRPr sz="2400">
                <a:solidFill>
                  <a:srgbClr val="0C5AC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5. 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82599DCF-FD3F-8545-8A31-10F105217F99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5432612" y="4608511"/>
            <a:ext cx="5921188" cy="42629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93F99E71-3D56-8B40-A5D2-921C199086FB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4948518" y="5305796"/>
            <a:ext cx="430306" cy="426290"/>
          </a:xfrm>
        </p:spPr>
        <p:txBody>
          <a:bodyPr/>
          <a:lstStyle>
            <a:lvl1pPr marL="0" indent="0">
              <a:buNone/>
              <a:defRPr sz="2400">
                <a:solidFill>
                  <a:srgbClr val="0C5AC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6. 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220DE603-5978-CA45-AD34-26D5B8FC8F57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5405718" y="5305796"/>
            <a:ext cx="5921188" cy="42629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437075452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CBBB34-D435-B847-BAF8-5948611E2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F6FD7-8EBD-1440-A43C-BA1A658AA3DF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75E556-18E8-E248-9081-292BC6380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5EE6F3-7419-274F-98B6-7A653BF70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5AC0B-6487-9745-81C4-C6A5B314A2F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A394A5E-07F6-1046-B80D-81C7E7AAB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212197"/>
            <a:ext cx="10515600" cy="697285"/>
          </a:xfrm>
        </p:spPr>
        <p:txBody>
          <a:bodyPr anchor="b">
            <a:normAutofit/>
          </a:bodyPr>
          <a:lstStyle>
            <a:lvl1pPr>
              <a:defRPr sz="4000" b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F2EE6C0-C5F9-5047-943B-668E3489A1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088311"/>
            <a:ext cx="10515600" cy="426290"/>
          </a:xfrm>
        </p:spPr>
        <p:txBody>
          <a:bodyPr/>
          <a:lstStyle>
            <a:lvl1pPr marL="0" indent="0">
              <a:buNone/>
              <a:defRPr sz="2400">
                <a:solidFill>
                  <a:srgbClr val="45515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8012350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CBBB34-D435-B847-BAF8-5948611E2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F6FD7-8EBD-1440-A43C-BA1A658AA3DF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75E556-18E8-E248-9081-292BC6380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5EE6F3-7419-274F-98B6-7A653BF70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5AC0B-6487-9745-81C4-C6A5B314A2F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A394A5E-07F6-1046-B80D-81C7E7AAB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212197"/>
            <a:ext cx="10515600" cy="697285"/>
          </a:xfrm>
        </p:spPr>
        <p:txBody>
          <a:bodyPr anchor="b">
            <a:normAutofit/>
          </a:bodyPr>
          <a:lstStyle>
            <a:lvl1pPr>
              <a:defRPr sz="4000" b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F2EE6C0-C5F9-5047-943B-668E3489A1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088311"/>
            <a:ext cx="10515600" cy="426290"/>
          </a:xfrm>
        </p:spPr>
        <p:txBody>
          <a:bodyPr/>
          <a:lstStyle>
            <a:lvl1pPr marL="0" indent="0">
              <a:buNone/>
              <a:defRPr sz="2400">
                <a:solidFill>
                  <a:srgbClr val="45515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76364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CBBB34-D435-B847-BAF8-5948611E2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F6FD7-8EBD-1440-A43C-BA1A658AA3DF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75E556-18E8-E248-9081-292BC6380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5EE6F3-7419-274F-98B6-7A653BF70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5AC0B-6487-9745-81C4-C6A5B314A2F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20A944D-14BA-9244-83BE-597407351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212197"/>
            <a:ext cx="10515600" cy="697285"/>
          </a:xfrm>
        </p:spPr>
        <p:txBody>
          <a:bodyPr anchor="b">
            <a:normAutofit/>
          </a:bodyPr>
          <a:lstStyle>
            <a:lvl1pPr>
              <a:defRPr sz="4000" b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73C26DF-9CBF-634F-919C-EC534A1955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088311"/>
            <a:ext cx="10515600" cy="42629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1377321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CBBB34-D435-B847-BAF8-5948611E2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F6FD7-8EBD-1440-A43C-BA1A658AA3DF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75E556-18E8-E248-9081-292BC6380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5EE6F3-7419-274F-98B6-7A653BF70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5AC0B-6487-9745-81C4-C6A5B314A2F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3920F3D-4C95-B24C-8043-0108D63EC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212197"/>
            <a:ext cx="10515600" cy="697285"/>
          </a:xfrm>
        </p:spPr>
        <p:txBody>
          <a:bodyPr anchor="b">
            <a:normAutofit/>
          </a:bodyPr>
          <a:lstStyle>
            <a:lvl1pPr>
              <a:defRPr sz="4000" b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3A90E8D-1765-7547-AE38-901B4A11BA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088311"/>
            <a:ext cx="10515600" cy="42629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4830804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6E969A-8CC4-8343-8E72-78D145D56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92CAAF-DF0A-994D-9AC6-07330D6E3F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45F32-F914-C245-BE54-23CADB582C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F6FD7-8EBD-1440-A43C-BA1A658AA3DF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ACD9B2-F55B-164A-950B-D28E5224AB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49FA2C-E735-9545-B673-3BC19C88D1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5AC0B-6487-9745-81C4-C6A5B314A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979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71" r:id="rId4"/>
    <p:sldLayoutId id="2147483672" r:id="rId5"/>
    <p:sldLayoutId id="2147483662" r:id="rId6"/>
    <p:sldLayoutId id="2147483674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3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svg"/><Relationship Id="rId17" Type="http://schemas.openxmlformats.org/officeDocument/2006/relationships/image" Target="../media/image41.sv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40.sv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sv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9" Type="http://schemas.openxmlformats.org/officeDocument/2006/relationships/image" Target="../media/image33.png"/><Relationship Id="rId14" Type="http://schemas.openxmlformats.org/officeDocument/2006/relationships/image" Target="../media/image38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FD6254-0FE2-48D6-A12F-06B1AD5B5537}"/>
              </a:ext>
            </a:extLst>
          </p:cNvPr>
          <p:cNvSpPr txBox="1"/>
          <p:nvPr/>
        </p:nvSpPr>
        <p:spPr>
          <a:xfrm>
            <a:off x="2565646" y="5459766"/>
            <a:ext cx="7901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i="0" dirty="0">
                <a:solidFill>
                  <a:srgbClr val="333333"/>
                </a:solidFill>
                <a:effectLst/>
                <a:latin typeface="Montserrat"/>
              </a:rPr>
              <a:t>Presenter: Fernando Sanchez, </a:t>
            </a:r>
            <a:r>
              <a:rPr lang="en-US" b="0" i="0" dirty="0">
                <a:solidFill>
                  <a:srgbClr val="747474"/>
                </a:solidFill>
                <a:effectLst/>
                <a:latin typeface="Montserrat"/>
              </a:rPr>
              <a:t>Senior Consultant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537886-E0A7-473F-B25C-5A56495C9BA3}"/>
              </a:ext>
            </a:extLst>
          </p:cNvPr>
          <p:cNvSpPr txBox="1"/>
          <p:nvPr/>
        </p:nvSpPr>
        <p:spPr>
          <a:xfrm>
            <a:off x="1945690" y="1137820"/>
            <a:ext cx="79011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0" i="0" dirty="0">
                <a:solidFill>
                  <a:srgbClr val="333333"/>
                </a:solidFill>
                <a:effectLst/>
                <a:latin typeface="Montserrat"/>
              </a:rPr>
              <a:t>Automating End-to-End </a:t>
            </a:r>
          </a:p>
          <a:p>
            <a:pPr algn="ctr"/>
            <a:r>
              <a:rPr lang="en-US" sz="3600" b="0" i="0" dirty="0">
                <a:solidFill>
                  <a:srgbClr val="333333"/>
                </a:solidFill>
                <a:effectLst/>
                <a:latin typeface="Montserrat"/>
              </a:rPr>
              <a:t>Feedback Processes in Blue</a:t>
            </a:r>
          </a:p>
        </p:txBody>
      </p:sp>
    </p:spTree>
    <p:extLst>
      <p:ext uri="{BB962C8B-B14F-4D97-AF65-F5344CB8AC3E}">
        <p14:creationId xmlns:p14="http://schemas.microsoft.com/office/powerpoint/2010/main" val="23948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>
            <a:extLst>
              <a:ext uri="{FF2B5EF4-FFF2-40B4-BE49-F238E27FC236}">
                <a16:creationId xmlns:a16="http://schemas.microsoft.com/office/drawing/2014/main" id="{91489AF2-1C89-4FEA-AD95-4327E0D8D4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phic 6" descr="Questionnaire">
            <a:extLst>
              <a:ext uri="{FF2B5EF4-FFF2-40B4-BE49-F238E27FC236}">
                <a16:creationId xmlns:a16="http://schemas.microsoft.com/office/drawing/2014/main" id="{B45514A6-DD71-49EA-8AB0-1F334BFF46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03499" y="2099878"/>
            <a:ext cx="2658244" cy="2658244"/>
          </a:xfrm>
          <a:prstGeom prst="rect">
            <a:avLst/>
          </a:prstGeom>
        </p:spPr>
      </p:pic>
      <p:sp>
        <p:nvSpPr>
          <p:cNvPr id="16" name="Rectangle 11">
            <a:extLst>
              <a:ext uri="{FF2B5EF4-FFF2-40B4-BE49-F238E27FC236}">
                <a16:creationId xmlns:a16="http://schemas.microsoft.com/office/drawing/2014/main" id="{22BA45BF-8993-4AE1-9B3A-95ACDBA6B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8300" y="0"/>
            <a:ext cx="6743700" cy="6858000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44672B-E662-427A-84F5-A2E99BA84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6394" y="1259958"/>
            <a:ext cx="4447512" cy="248172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200" kern="1200">
                <a:solidFill>
                  <a:schemeClr val="bg1">
                    <a:alpha val="60000"/>
                  </a:schemeClr>
                </a:solidFill>
                <a:latin typeface="+mj-lt"/>
                <a:ea typeface="+mj-ea"/>
                <a:cs typeface="+mj-cs"/>
              </a:rPr>
              <a:t>Blue: Feedback Process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2783975087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64DD5-BA9A-476C-892E-0404E691B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846" y="210122"/>
            <a:ext cx="4327410" cy="1138938"/>
          </a:xfrm>
        </p:spPr>
        <p:txBody>
          <a:bodyPr>
            <a:normAutofit fontScale="90000"/>
          </a:bodyPr>
          <a:lstStyle/>
          <a:p>
            <a:r>
              <a:rPr lang="en-US" dirty="0"/>
              <a:t>Feedback Process Implementation</a:t>
            </a:r>
          </a:p>
        </p:txBody>
      </p:sp>
      <p:sp>
        <p:nvSpPr>
          <p:cNvPr id="68" name="Arc 67">
            <a:extLst>
              <a:ext uri="{FF2B5EF4-FFF2-40B4-BE49-F238E27FC236}">
                <a16:creationId xmlns:a16="http://schemas.microsoft.com/office/drawing/2014/main" id="{89A4D625-6E5E-46BD-9B27-9B0099896C42}"/>
              </a:ext>
            </a:extLst>
          </p:cNvPr>
          <p:cNvSpPr/>
          <p:nvPr/>
        </p:nvSpPr>
        <p:spPr>
          <a:xfrm>
            <a:off x="2709364" y="1264246"/>
            <a:ext cx="6891321" cy="2285917"/>
          </a:xfrm>
          <a:prstGeom prst="arc">
            <a:avLst>
              <a:gd name="adj1" fmla="val 7758609"/>
              <a:gd name="adj2" fmla="val 19934821"/>
            </a:avLst>
          </a:prstGeom>
          <a:ln>
            <a:solidFill>
              <a:schemeClr val="bg1">
                <a:lumMod val="75000"/>
              </a:schemeClr>
            </a:solidFill>
            <a:prstDash val="sysDot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A734AB03-0675-46A0-9136-D12BC7C00E2E}"/>
              </a:ext>
            </a:extLst>
          </p:cNvPr>
          <p:cNvSpPr/>
          <p:nvPr/>
        </p:nvSpPr>
        <p:spPr>
          <a:xfrm>
            <a:off x="3307795" y="1279155"/>
            <a:ext cx="229395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6213" indent="-176213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Data feed automation opportunities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Business rules for Projects &amp; Reports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User Experience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Email access considerations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Exporting row data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External factors</a:t>
            </a:r>
          </a:p>
        </p:txBody>
      </p:sp>
      <p:sp>
        <p:nvSpPr>
          <p:cNvPr id="70" name="Arc 69">
            <a:extLst>
              <a:ext uri="{FF2B5EF4-FFF2-40B4-BE49-F238E27FC236}">
                <a16:creationId xmlns:a16="http://schemas.microsoft.com/office/drawing/2014/main" id="{281EF3D5-4B93-4B20-A196-686430B564E5}"/>
              </a:ext>
            </a:extLst>
          </p:cNvPr>
          <p:cNvSpPr/>
          <p:nvPr/>
        </p:nvSpPr>
        <p:spPr>
          <a:xfrm>
            <a:off x="5741745" y="1458704"/>
            <a:ext cx="4572000" cy="4572000"/>
          </a:xfrm>
          <a:prstGeom prst="arc">
            <a:avLst>
              <a:gd name="adj1" fmla="val 21181904"/>
              <a:gd name="adj2" fmla="val 16323110"/>
            </a:avLst>
          </a:prstGeom>
          <a:ln>
            <a:solidFill>
              <a:schemeClr val="bg1">
                <a:lumMod val="7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34D5EA75-9726-4BA5-A55C-6B3F49C7883C}"/>
              </a:ext>
            </a:extLst>
          </p:cNvPr>
          <p:cNvGrpSpPr/>
          <p:nvPr/>
        </p:nvGrpSpPr>
        <p:grpSpPr>
          <a:xfrm>
            <a:off x="5292483" y="2982836"/>
            <a:ext cx="914400" cy="914400"/>
            <a:chOff x="5385028" y="2989488"/>
            <a:chExt cx="914400" cy="914400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BA9BAF8C-A44E-4E0F-923E-973DCB3A1DBE}"/>
                </a:ext>
              </a:extLst>
            </p:cNvPr>
            <p:cNvSpPr/>
            <p:nvPr/>
          </p:nvSpPr>
          <p:spPr>
            <a:xfrm rot="10800000">
              <a:off x="5385028" y="2989488"/>
              <a:ext cx="914400" cy="914400"/>
            </a:xfrm>
            <a:prstGeom prst="ellipse">
              <a:avLst/>
            </a:prstGeom>
            <a:solidFill>
              <a:srgbClr val="1464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3" name="Graphic 72" descr="Circles with arrows">
              <a:extLst>
                <a:ext uri="{FF2B5EF4-FFF2-40B4-BE49-F238E27FC236}">
                  <a16:creationId xmlns:a16="http://schemas.microsoft.com/office/drawing/2014/main" id="{729DC46B-F8A5-4B9C-8477-4D8EEFBF65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554865" y="3169253"/>
              <a:ext cx="548640" cy="548640"/>
            </a:xfrm>
            <a:prstGeom prst="rect">
              <a:avLst/>
            </a:prstGeom>
          </p:spPr>
        </p:pic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C1332086-1DCE-4FE7-A251-9A49D3D1ECF8}"/>
              </a:ext>
            </a:extLst>
          </p:cNvPr>
          <p:cNvGrpSpPr/>
          <p:nvPr/>
        </p:nvGrpSpPr>
        <p:grpSpPr>
          <a:xfrm>
            <a:off x="6067110" y="1533069"/>
            <a:ext cx="914400" cy="914400"/>
            <a:chOff x="6300397" y="1758668"/>
            <a:chExt cx="914400" cy="914400"/>
          </a:xfrm>
        </p:grpSpPr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D8D9E964-519E-4549-89A2-0DFCDF7F095D}"/>
                </a:ext>
              </a:extLst>
            </p:cNvPr>
            <p:cNvSpPr/>
            <p:nvPr/>
          </p:nvSpPr>
          <p:spPr>
            <a:xfrm rot="10800000">
              <a:off x="6300397" y="1758668"/>
              <a:ext cx="914400" cy="914400"/>
            </a:xfrm>
            <a:prstGeom prst="ellipse">
              <a:avLst/>
            </a:prstGeom>
            <a:solidFill>
              <a:srgbClr val="1464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6" name="Graphic 75" descr="Checklist RTL">
              <a:extLst>
                <a:ext uri="{FF2B5EF4-FFF2-40B4-BE49-F238E27FC236}">
                  <a16:creationId xmlns:a16="http://schemas.microsoft.com/office/drawing/2014/main" id="{924A2CB5-46BB-4C66-B236-1FF80376A0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483277" y="1941548"/>
              <a:ext cx="548640" cy="548640"/>
            </a:xfrm>
            <a:prstGeom prst="rect">
              <a:avLst/>
            </a:prstGeom>
          </p:spPr>
        </p:pic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D1040351-9265-4C4C-919A-2D9B06A2D9D9}"/>
              </a:ext>
            </a:extLst>
          </p:cNvPr>
          <p:cNvGrpSpPr/>
          <p:nvPr/>
        </p:nvGrpSpPr>
        <p:grpSpPr>
          <a:xfrm>
            <a:off x="9721462" y="2478922"/>
            <a:ext cx="914400" cy="914400"/>
            <a:chOff x="9721462" y="2478922"/>
            <a:chExt cx="914400" cy="914400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9F1057B6-7490-4B38-8446-713857ED1A6A}"/>
                </a:ext>
              </a:extLst>
            </p:cNvPr>
            <p:cNvSpPr/>
            <p:nvPr/>
          </p:nvSpPr>
          <p:spPr>
            <a:xfrm>
              <a:off x="9721462" y="2478922"/>
              <a:ext cx="914400" cy="914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9" name="Graphic 78" descr="Clapping hands">
              <a:extLst>
                <a:ext uri="{FF2B5EF4-FFF2-40B4-BE49-F238E27FC236}">
                  <a16:creationId xmlns:a16="http://schemas.microsoft.com/office/drawing/2014/main" id="{C20E0B81-1B53-4763-B975-313F327A14E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904342" y="2624589"/>
              <a:ext cx="548640" cy="548640"/>
            </a:xfrm>
            <a:prstGeom prst="rect">
              <a:avLst/>
            </a:prstGeom>
          </p:spPr>
        </p:pic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503F4F82-BB1A-4BAD-AA2D-B82A05F3940F}"/>
              </a:ext>
            </a:extLst>
          </p:cNvPr>
          <p:cNvGrpSpPr/>
          <p:nvPr/>
        </p:nvGrpSpPr>
        <p:grpSpPr>
          <a:xfrm>
            <a:off x="9426723" y="4568732"/>
            <a:ext cx="914400" cy="914400"/>
            <a:chOff x="9427271" y="4474307"/>
            <a:chExt cx="914400" cy="914400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DE01A1CF-505C-4ADC-BED7-E4843521E0FC}"/>
                </a:ext>
              </a:extLst>
            </p:cNvPr>
            <p:cNvSpPr/>
            <p:nvPr/>
          </p:nvSpPr>
          <p:spPr>
            <a:xfrm>
              <a:off x="9427271" y="4474307"/>
              <a:ext cx="914400" cy="914400"/>
            </a:xfrm>
            <a:prstGeom prst="ellipse">
              <a:avLst/>
            </a:prstGeom>
            <a:solidFill>
              <a:srgbClr val="1464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2" name="Graphic 81" descr="Presentation with pie chart">
              <a:extLst>
                <a:ext uri="{FF2B5EF4-FFF2-40B4-BE49-F238E27FC236}">
                  <a16:creationId xmlns:a16="http://schemas.microsoft.com/office/drawing/2014/main" id="{0D3EB884-3A97-4DDE-8AE3-49B6622DB1D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610151" y="4697805"/>
              <a:ext cx="548640" cy="548640"/>
            </a:xfrm>
            <a:prstGeom prst="rect">
              <a:avLst/>
            </a:prstGeom>
          </p:spPr>
        </p:pic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BE55865D-F2BC-43BD-8D90-DEFD612DBE5E}"/>
              </a:ext>
            </a:extLst>
          </p:cNvPr>
          <p:cNvGrpSpPr/>
          <p:nvPr/>
        </p:nvGrpSpPr>
        <p:grpSpPr>
          <a:xfrm>
            <a:off x="5708029" y="4528090"/>
            <a:ext cx="914400" cy="914400"/>
            <a:chOff x="5769123" y="4524161"/>
            <a:chExt cx="914400" cy="914400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06CB1EED-D01F-4452-9941-AA2362DB872F}"/>
                </a:ext>
              </a:extLst>
            </p:cNvPr>
            <p:cNvSpPr/>
            <p:nvPr/>
          </p:nvSpPr>
          <p:spPr>
            <a:xfrm>
              <a:off x="5769123" y="4524161"/>
              <a:ext cx="914400" cy="914400"/>
            </a:xfrm>
            <a:prstGeom prst="ellipse">
              <a:avLst/>
            </a:prstGeom>
            <a:solidFill>
              <a:srgbClr val="1464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5" name="Graphic 84" descr="Playbook">
              <a:extLst>
                <a:ext uri="{FF2B5EF4-FFF2-40B4-BE49-F238E27FC236}">
                  <a16:creationId xmlns:a16="http://schemas.microsoft.com/office/drawing/2014/main" id="{17784D2A-EBCC-48C1-B675-55B544F1A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926408" y="4741943"/>
              <a:ext cx="548640" cy="548640"/>
            </a:xfrm>
            <a:prstGeom prst="rect">
              <a:avLst/>
            </a:prstGeom>
          </p:spPr>
        </p:pic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CE534E97-413E-445D-9877-EA483A224B63}"/>
              </a:ext>
            </a:extLst>
          </p:cNvPr>
          <p:cNvGrpSpPr/>
          <p:nvPr/>
        </p:nvGrpSpPr>
        <p:grpSpPr>
          <a:xfrm>
            <a:off x="7714332" y="834764"/>
            <a:ext cx="914400" cy="914400"/>
            <a:chOff x="7714332" y="834764"/>
            <a:chExt cx="914400" cy="914400"/>
          </a:xfrm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A0A5ED5C-2F5D-44E6-9DC8-EDC7ED3852F1}"/>
                </a:ext>
              </a:extLst>
            </p:cNvPr>
            <p:cNvSpPr/>
            <p:nvPr/>
          </p:nvSpPr>
          <p:spPr>
            <a:xfrm>
              <a:off x="7714332" y="834764"/>
              <a:ext cx="914400" cy="914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8" name="Graphic 87" descr="Daily calendar">
              <a:extLst>
                <a:ext uri="{FF2B5EF4-FFF2-40B4-BE49-F238E27FC236}">
                  <a16:creationId xmlns:a16="http://schemas.microsoft.com/office/drawing/2014/main" id="{5BE59756-212F-4C2C-83A8-11089112F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7897212" y="1017644"/>
              <a:ext cx="548640" cy="548640"/>
            </a:xfrm>
            <a:prstGeom prst="rect">
              <a:avLst/>
            </a:prstGeom>
          </p:spPr>
        </p:pic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1A5753DC-1A29-4336-9A59-A7F4F02FAAA8}"/>
              </a:ext>
            </a:extLst>
          </p:cNvPr>
          <p:cNvGrpSpPr/>
          <p:nvPr/>
        </p:nvGrpSpPr>
        <p:grpSpPr>
          <a:xfrm>
            <a:off x="7811691" y="5458373"/>
            <a:ext cx="914400" cy="914400"/>
            <a:chOff x="7725517" y="5172657"/>
            <a:chExt cx="914400" cy="914400"/>
          </a:xfrm>
        </p:grpSpPr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D6F86A4A-3BE8-4605-9589-8EDA335F3C28}"/>
                </a:ext>
              </a:extLst>
            </p:cNvPr>
            <p:cNvSpPr/>
            <p:nvPr/>
          </p:nvSpPr>
          <p:spPr>
            <a:xfrm>
              <a:off x="7725517" y="5172657"/>
              <a:ext cx="914400" cy="914400"/>
            </a:xfrm>
            <a:prstGeom prst="ellipse">
              <a:avLst/>
            </a:prstGeom>
            <a:solidFill>
              <a:srgbClr val="1464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B94E06CF-E82D-421E-936B-202CDAE64EA0}"/>
                </a:ext>
              </a:extLst>
            </p:cNvPr>
            <p:cNvGrpSpPr/>
            <p:nvPr/>
          </p:nvGrpSpPr>
          <p:grpSpPr>
            <a:xfrm>
              <a:off x="7953485" y="5406515"/>
              <a:ext cx="457200" cy="457200"/>
              <a:chOff x="7185429" y="1433867"/>
              <a:chExt cx="457200" cy="457200"/>
            </a:xfrm>
          </p:grpSpPr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9F15CD3E-C04B-4CC3-9E25-4F7AE028CED8}"/>
                  </a:ext>
                </a:extLst>
              </p:cNvPr>
              <p:cNvSpPr/>
              <p:nvPr/>
            </p:nvSpPr>
            <p:spPr>
              <a:xfrm>
                <a:off x="7185429" y="1433867"/>
                <a:ext cx="457200" cy="457200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Graphic 48" descr="Checkmark">
                <a:extLst>
                  <a:ext uri="{FF2B5EF4-FFF2-40B4-BE49-F238E27FC236}">
                    <a16:creationId xmlns:a16="http://schemas.microsoft.com/office/drawing/2014/main" id="{32559593-361A-4C2D-9F1B-EB4175F2C6C3}"/>
                  </a:ext>
                </a:extLst>
              </p:cNvPr>
              <p:cNvSpPr/>
              <p:nvPr/>
            </p:nvSpPr>
            <p:spPr>
              <a:xfrm>
                <a:off x="7282562" y="1589460"/>
                <a:ext cx="274320" cy="182880"/>
              </a:xfrm>
              <a:custGeom>
                <a:avLst/>
                <a:gdLst>
                  <a:gd name="connsiteX0" fmla="*/ 401479 w 440054"/>
                  <a:gd name="connsiteY0" fmla="*/ 0 h 309086"/>
                  <a:gd name="connsiteX1" fmla="*/ 157639 w 440054"/>
                  <a:gd name="connsiteY1" fmla="*/ 230505 h 309086"/>
                  <a:gd name="connsiteX2" fmla="*/ 40481 w 440054"/>
                  <a:gd name="connsiteY2" fmla="*/ 110490 h 309086"/>
                  <a:gd name="connsiteX3" fmla="*/ 0 w 440054"/>
                  <a:gd name="connsiteY3" fmla="*/ 149066 h 309086"/>
                  <a:gd name="connsiteX4" fmla="*/ 155734 w 440054"/>
                  <a:gd name="connsiteY4" fmla="*/ 309086 h 309086"/>
                  <a:gd name="connsiteX5" fmla="*/ 196691 w 440054"/>
                  <a:gd name="connsiteY5" fmla="*/ 270986 h 309086"/>
                  <a:gd name="connsiteX6" fmla="*/ 440055 w 440054"/>
                  <a:gd name="connsiteY6" fmla="*/ 40005 h 309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0054" h="309086">
                    <a:moveTo>
                      <a:pt x="401479" y="0"/>
                    </a:moveTo>
                    <a:lnTo>
                      <a:pt x="157639" y="230505"/>
                    </a:lnTo>
                    <a:lnTo>
                      <a:pt x="40481" y="110490"/>
                    </a:lnTo>
                    <a:lnTo>
                      <a:pt x="0" y="149066"/>
                    </a:lnTo>
                    <a:lnTo>
                      <a:pt x="155734" y="309086"/>
                    </a:lnTo>
                    <a:lnTo>
                      <a:pt x="196691" y="270986"/>
                    </a:lnTo>
                    <a:lnTo>
                      <a:pt x="440055" y="40005"/>
                    </a:lnTo>
                    <a:close/>
                  </a:path>
                </a:pathLst>
              </a:custGeom>
              <a:solidFill>
                <a:schemeClr val="bg1"/>
              </a:solidFill>
              <a:ln w="47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54F3047F-7A82-4F7E-BF20-7324685CBE5A}"/>
              </a:ext>
            </a:extLst>
          </p:cNvPr>
          <p:cNvGrpSpPr/>
          <p:nvPr/>
        </p:nvGrpSpPr>
        <p:grpSpPr bwMode="auto">
          <a:xfrm>
            <a:off x="7407014" y="2784810"/>
            <a:ext cx="1563595" cy="1523091"/>
            <a:chOff x="0" y="0"/>
            <a:chExt cx="2163" cy="2148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611D98EA-1BFE-4EDA-B2D7-2A75EDAEFA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163" cy="2148"/>
            </a:xfrm>
            <a:prstGeom prst="rect">
              <a:avLst/>
            </a:prstGeom>
            <a:solidFill>
              <a:srgbClr val="005B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97" name="AutoShape 3">
              <a:extLst>
                <a:ext uri="{FF2B5EF4-FFF2-40B4-BE49-F238E27FC236}">
                  <a16:creationId xmlns:a16="http://schemas.microsoft.com/office/drawing/2014/main" id="{E21338AD-E272-4F98-9E38-5EFF692AA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" y="689"/>
              <a:ext cx="1667" cy="725"/>
            </a:xfrm>
            <a:custGeom>
              <a:avLst/>
              <a:gdLst>
                <a:gd name="T0" fmla="+- 0 3061 2644"/>
                <a:gd name="T1" fmla="*/ T0 w 1667"/>
                <a:gd name="T2" fmla="+- 0 1606 1232"/>
                <a:gd name="T3" fmla="*/ 1606 h 725"/>
                <a:gd name="T4" fmla="+- 0 3056 2644"/>
                <a:gd name="T5" fmla="*/ T4 w 1667"/>
                <a:gd name="T6" fmla="+- 0 1768 1232"/>
                <a:gd name="T7" fmla="*/ 1768 h 725"/>
                <a:gd name="T8" fmla="+- 0 2975 2644"/>
                <a:gd name="T9" fmla="*/ T8 w 1667"/>
                <a:gd name="T10" fmla="+- 0 1890 1232"/>
                <a:gd name="T11" fmla="*/ 1890 h 725"/>
                <a:gd name="T12" fmla="+- 0 2834 2644"/>
                <a:gd name="T13" fmla="*/ T12 w 1667"/>
                <a:gd name="T14" fmla="+- 0 1918 1232"/>
                <a:gd name="T15" fmla="*/ 1918 h 725"/>
                <a:gd name="T16" fmla="+- 0 2729 2644"/>
                <a:gd name="T17" fmla="*/ T16 w 1667"/>
                <a:gd name="T18" fmla="+- 0 1855 1232"/>
                <a:gd name="T19" fmla="*/ 1855 h 725"/>
                <a:gd name="T20" fmla="+- 0 2681 2644"/>
                <a:gd name="T21" fmla="*/ T20 w 1667"/>
                <a:gd name="T22" fmla="+- 0 1731 1232"/>
                <a:gd name="T23" fmla="*/ 1731 h 725"/>
                <a:gd name="T24" fmla="+- 0 2730 2644"/>
                <a:gd name="T25" fmla="*/ T24 w 1667"/>
                <a:gd name="T26" fmla="+- 0 1606 1232"/>
                <a:gd name="T27" fmla="*/ 1606 h 725"/>
                <a:gd name="T28" fmla="+- 0 2834 2644"/>
                <a:gd name="T29" fmla="*/ T28 w 1667"/>
                <a:gd name="T30" fmla="+- 0 1542 1232"/>
                <a:gd name="T31" fmla="*/ 1542 h 725"/>
                <a:gd name="T32" fmla="+- 0 2975 2644"/>
                <a:gd name="T33" fmla="*/ T32 w 1667"/>
                <a:gd name="T34" fmla="+- 0 1571 1232"/>
                <a:gd name="T35" fmla="*/ 1571 h 725"/>
                <a:gd name="T36" fmla="+- 0 3056 2644"/>
                <a:gd name="T37" fmla="*/ T36 w 1667"/>
                <a:gd name="T38" fmla="+- 0 1693 1232"/>
                <a:gd name="T39" fmla="*/ 1693 h 725"/>
                <a:gd name="T40" fmla="+- 0 2997 2644"/>
                <a:gd name="T41" fmla="*/ T40 w 1667"/>
                <a:gd name="T42" fmla="+- 0 1542 1232"/>
                <a:gd name="T43" fmla="*/ 1542 h 725"/>
                <a:gd name="T44" fmla="+- 0 2870 2644"/>
                <a:gd name="T45" fmla="*/ T44 w 1667"/>
                <a:gd name="T46" fmla="+- 0 1504 1232"/>
                <a:gd name="T47" fmla="*/ 1504 h 725"/>
                <a:gd name="T48" fmla="+- 0 2756 2644"/>
                <a:gd name="T49" fmla="*/ T48 w 1667"/>
                <a:gd name="T50" fmla="+- 0 1536 1232"/>
                <a:gd name="T51" fmla="*/ 1536 h 725"/>
                <a:gd name="T52" fmla="+- 0 2682 2644"/>
                <a:gd name="T53" fmla="*/ T52 w 1667"/>
                <a:gd name="T54" fmla="+- 0 1606 1232"/>
                <a:gd name="T55" fmla="*/ 1606 h 725"/>
                <a:gd name="T56" fmla="+- 0 2682 2644"/>
                <a:gd name="T57" fmla="*/ T56 w 1667"/>
                <a:gd name="T58" fmla="+- 0 1946 1232"/>
                <a:gd name="T59" fmla="*/ 1946 h 725"/>
                <a:gd name="T60" fmla="+- 0 2736 2644"/>
                <a:gd name="T61" fmla="*/ T60 w 1667"/>
                <a:gd name="T62" fmla="+- 0 1911 1232"/>
                <a:gd name="T63" fmla="*/ 1911 h 725"/>
                <a:gd name="T64" fmla="+- 0 2842 2644"/>
                <a:gd name="T65" fmla="*/ T64 w 1667"/>
                <a:gd name="T66" fmla="+- 0 1954 1232"/>
                <a:gd name="T67" fmla="*/ 1954 h 725"/>
                <a:gd name="T68" fmla="+- 0 2991 2644"/>
                <a:gd name="T69" fmla="*/ T68 w 1667"/>
                <a:gd name="T70" fmla="+- 0 1922 1232"/>
                <a:gd name="T71" fmla="*/ 1922 h 725"/>
                <a:gd name="T72" fmla="+- 0 3081 2644"/>
                <a:gd name="T73" fmla="*/ T72 w 1667"/>
                <a:gd name="T74" fmla="+- 0 1817 1232"/>
                <a:gd name="T75" fmla="*/ 1817 h 725"/>
                <a:gd name="T76" fmla="+- 0 3344 2644"/>
                <a:gd name="T77" fmla="*/ T76 w 1667"/>
                <a:gd name="T78" fmla="+- 0 1920 1232"/>
                <a:gd name="T79" fmla="*/ 1920 h 725"/>
                <a:gd name="T80" fmla="+- 0 3255 2644"/>
                <a:gd name="T81" fmla="*/ T80 w 1667"/>
                <a:gd name="T82" fmla="+- 0 1883 1232"/>
                <a:gd name="T83" fmla="*/ 1883 h 725"/>
                <a:gd name="T84" fmla="+- 0 3218 2644"/>
                <a:gd name="T85" fmla="*/ T84 w 1667"/>
                <a:gd name="T86" fmla="+- 0 1791 1232"/>
                <a:gd name="T87" fmla="*/ 1791 h 725"/>
                <a:gd name="T88" fmla="+- 0 3182 2644"/>
                <a:gd name="T89" fmla="*/ T88 w 1667"/>
                <a:gd name="T90" fmla="+- 0 1825 1232"/>
                <a:gd name="T91" fmla="*/ 1825 h 725"/>
                <a:gd name="T92" fmla="+- 0 3253 2644"/>
                <a:gd name="T93" fmla="*/ T92 w 1667"/>
                <a:gd name="T94" fmla="+- 0 1929 1232"/>
                <a:gd name="T95" fmla="*/ 1929 h 725"/>
                <a:gd name="T96" fmla="+- 0 3348 2644"/>
                <a:gd name="T97" fmla="*/ T96 w 1667"/>
                <a:gd name="T98" fmla="+- 0 1954 1232"/>
                <a:gd name="T99" fmla="*/ 1954 h 725"/>
                <a:gd name="T100" fmla="+- 0 3756 2644"/>
                <a:gd name="T101" fmla="*/ T100 w 1667"/>
                <a:gd name="T102" fmla="+- 0 1765 1232"/>
                <a:gd name="T103" fmla="*/ 1765 h 725"/>
                <a:gd name="T104" fmla="+- 0 3708 2644"/>
                <a:gd name="T105" fmla="*/ T104 w 1667"/>
                <a:gd name="T106" fmla="+- 0 1875 1232"/>
                <a:gd name="T107" fmla="*/ 1875 h 725"/>
                <a:gd name="T108" fmla="+- 0 3596 2644"/>
                <a:gd name="T109" fmla="*/ T108 w 1667"/>
                <a:gd name="T110" fmla="+- 0 1922 1232"/>
                <a:gd name="T111" fmla="*/ 1922 h 725"/>
                <a:gd name="T112" fmla="+- 0 3489 2644"/>
                <a:gd name="T113" fmla="*/ T112 w 1667"/>
                <a:gd name="T114" fmla="+- 0 1875 1232"/>
                <a:gd name="T115" fmla="*/ 1875 h 725"/>
                <a:gd name="T116" fmla="+- 0 3444 2644"/>
                <a:gd name="T117" fmla="*/ T116 w 1667"/>
                <a:gd name="T118" fmla="+- 0 1765 1232"/>
                <a:gd name="T119" fmla="*/ 1765 h 725"/>
                <a:gd name="T120" fmla="+- 0 3409 2644"/>
                <a:gd name="T121" fmla="*/ T120 w 1667"/>
                <a:gd name="T122" fmla="+- 0 1803 1232"/>
                <a:gd name="T123" fmla="*/ 1803 h 725"/>
                <a:gd name="T124" fmla="+- 0 3490 2644"/>
                <a:gd name="T125" fmla="*/ T124 w 1667"/>
                <a:gd name="T126" fmla="+- 0 1925 1232"/>
                <a:gd name="T127" fmla="*/ 1925 h 725"/>
                <a:gd name="T128" fmla="+- 0 3647 2644"/>
                <a:gd name="T129" fmla="*/ T128 w 1667"/>
                <a:gd name="T130" fmla="+- 0 1951 1232"/>
                <a:gd name="T131" fmla="*/ 1951 h 725"/>
                <a:gd name="T132" fmla="+- 0 3756 2644"/>
                <a:gd name="T133" fmla="*/ T132 w 1667"/>
                <a:gd name="T134" fmla="+- 0 1873 1232"/>
                <a:gd name="T135" fmla="*/ 1873 h 725"/>
                <a:gd name="T136" fmla="+- 0 3794 2644"/>
                <a:gd name="T137" fmla="*/ T136 w 1667"/>
                <a:gd name="T138" fmla="+- 0 1514 1232"/>
                <a:gd name="T139" fmla="*/ 1514 h 725"/>
                <a:gd name="T140" fmla="+- 0 4248 2644"/>
                <a:gd name="T141" fmla="*/ T140 w 1667"/>
                <a:gd name="T142" fmla="+- 0 1850 1232"/>
                <a:gd name="T143" fmla="*/ 1850 h 725"/>
                <a:gd name="T144" fmla="+- 0 4168 2644"/>
                <a:gd name="T145" fmla="*/ T144 w 1667"/>
                <a:gd name="T146" fmla="+- 0 1908 1232"/>
                <a:gd name="T147" fmla="*/ 1908 h 725"/>
                <a:gd name="T148" fmla="+- 0 4065 2644"/>
                <a:gd name="T149" fmla="*/ T148 w 1667"/>
                <a:gd name="T150" fmla="+- 0 1920 1232"/>
                <a:gd name="T151" fmla="*/ 1920 h 725"/>
                <a:gd name="T152" fmla="+- 0 4006 2644"/>
                <a:gd name="T153" fmla="*/ T152 w 1667"/>
                <a:gd name="T154" fmla="+- 0 1852 1232"/>
                <a:gd name="T155" fmla="*/ 1852 h 725"/>
                <a:gd name="T156" fmla="+- 0 4222 2644"/>
                <a:gd name="T157" fmla="*/ T156 w 1667"/>
                <a:gd name="T158" fmla="+- 0 1541 1232"/>
                <a:gd name="T159" fmla="*/ 1541 h 725"/>
                <a:gd name="T160" fmla="+- 0 3920 2644"/>
                <a:gd name="T161" fmla="*/ T160 w 1667"/>
                <a:gd name="T162" fmla="+- 0 1793 1232"/>
                <a:gd name="T163" fmla="*/ 1793 h 725"/>
                <a:gd name="T164" fmla="+- 0 3923 2644"/>
                <a:gd name="T165" fmla="*/ T164 w 1667"/>
                <a:gd name="T166" fmla="+- 0 1657 1232"/>
                <a:gd name="T167" fmla="*/ 1657 h 725"/>
                <a:gd name="T168" fmla="+- 0 4026 2644"/>
                <a:gd name="T169" fmla="*/ T168 w 1667"/>
                <a:gd name="T170" fmla="+- 0 1554 1232"/>
                <a:gd name="T171" fmla="*/ 1554 h 725"/>
                <a:gd name="T172" fmla="+- 0 4162 2644"/>
                <a:gd name="T173" fmla="*/ T172 w 1667"/>
                <a:gd name="T174" fmla="+- 0 1551 1232"/>
                <a:gd name="T175" fmla="*/ 1551 h 725"/>
                <a:gd name="T176" fmla="+- 0 4220 2644"/>
                <a:gd name="T177" fmla="*/ T176 w 1667"/>
                <a:gd name="T178" fmla="+- 0 1540 1232"/>
                <a:gd name="T179" fmla="*/ 1540 h 725"/>
                <a:gd name="T180" fmla="+- 0 4056 2644"/>
                <a:gd name="T181" fmla="*/ T180 w 1667"/>
                <a:gd name="T182" fmla="+- 0 1509 1232"/>
                <a:gd name="T183" fmla="*/ 1509 h 725"/>
                <a:gd name="T184" fmla="+- 0 3908 2644"/>
                <a:gd name="T185" fmla="*/ T184 w 1667"/>
                <a:gd name="T186" fmla="+- 0 1606 1232"/>
                <a:gd name="T187" fmla="*/ 1606 h 725"/>
                <a:gd name="T188" fmla="+- 0 3875 2644"/>
                <a:gd name="T189" fmla="*/ T188 w 1667"/>
                <a:gd name="T190" fmla="+- 0 1773 1232"/>
                <a:gd name="T191" fmla="*/ 1773 h 725"/>
                <a:gd name="T192" fmla="+- 0 3973 2644"/>
                <a:gd name="T193" fmla="*/ T192 w 1667"/>
                <a:gd name="T194" fmla="+- 0 1919 1232"/>
                <a:gd name="T195" fmla="*/ 1919 h 725"/>
                <a:gd name="T196" fmla="+- 0 4105 2644"/>
                <a:gd name="T197" fmla="*/ T196 w 1667"/>
                <a:gd name="T198" fmla="+- 0 1957 1232"/>
                <a:gd name="T199" fmla="*/ 1957 h 725"/>
                <a:gd name="T200" fmla="+- 0 4231 2644"/>
                <a:gd name="T201" fmla="*/ T200 w 1667"/>
                <a:gd name="T202" fmla="+- 0 1917 1232"/>
                <a:gd name="T203" fmla="*/ 1917 h 725"/>
                <a:gd name="T204" fmla="+- 0 4266 2644"/>
                <a:gd name="T205" fmla="*/ T204 w 1667"/>
                <a:gd name="T206" fmla="+- 0 1886 1232"/>
                <a:gd name="T207" fmla="*/ 1886 h 725"/>
                <a:gd name="T208" fmla="+- 0 4303 2644"/>
                <a:gd name="T209" fmla="*/ T208 w 1667"/>
                <a:gd name="T210" fmla="+- 0 1835 1232"/>
                <a:gd name="T211" fmla="*/ 1835 h 72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</a:cxnLst>
              <a:rect l="0" t="0" r="r" b="b"/>
              <a:pathLst>
                <a:path w="1667" h="725">
                  <a:moveTo>
                    <a:pt x="454" y="498"/>
                  </a:moveTo>
                  <a:lnTo>
                    <a:pt x="450" y="453"/>
                  </a:lnTo>
                  <a:lnTo>
                    <a:pt x="437" y="412"/>
                  </a:lnTo>
                  <a:lnTo>
                    <a:pt x="417" y="374"/>
                  </a:lnTo>
                  <a:lnTo>
                    <a:pt x="416" y="372"/>
                  </a:lnTo>
                  <a:lnTo>
                    <a:pt x="416" y="498"/>
                  </a:lnTo>
                  <a:lnTo>
                    <a:pt x="416" y="499"/>
                  </a:lnTo>
                  <a:lnTo>
                    <a:pt x="412" y="536"/>
                  </a:lnTo>
                  <a:lnTo>
                    <a:pt x="402" y="571"/>
                  </a:lnTo>
                  <a:lnTo>
                    <a:pt x="385" y="603"/>
                  </a:lnTo>
                  <a:lnTo>
                    <a:pt x="360" y="633"/>
                  </a:lnTo>
                  <a:lnTo>
                    <a:pt x="331" y="658"/>
                  </a:lnTo>
                  <a:lnTo>
                    <a:pt x="300" y="675"/>
                  </a:lnTo>
                  <a:lnTo>
                    <a:pt x="265" y="686"/>
                  </a:lnTo>
                  <a:lnTo>
                    <a:pt x="228" y="690"/>
                  </a:lnTo>
                  <a:lnTo>
                    <a:pt x="190" y="686"/>
                  </a:lnTo>
                  <a:lnTo>
                    <a:pt x="155" y="675"/>
                  </a:lnTo>
                  <a:lnTo>
                    <a:pt x="123" y="658"/>
                  </a:lnTo>
                  <a:lnTo>
                    <a:pt x="93" y="633"/>
                  </a:lnTo>
                  <a:lnTo>
                    <a:pt x="85" y="623"/>
                  </a:lnTo>
                  <a:lnTo>
                    <a:pt x="69" y="603"/>
                  </a:lnTo>
                  <a:lnTo>
                    <a:pt x="51" y="571"/>
                  </a:lnTo>
                  <a:lnTo>
                    <a:pt x="40" y="536"/>
                  </a:lnTo>
                  <a:lnTo>
                    <a:pt x="37" y="499"/>
                  </a:lnTo>
                  <a:lnTo>
                    <a:pt x="40" y="462"/>
                  </a:lnTo>
                  <a:lnTo>
                    <a:pt x="51" y="427"/>
                  </a:lnTo>
                  <a:lnTo>
                    <a:pt x="69" y="394"/>
                  </a:lnTo>
                  <a:lnTo>
                    <a:pt x="86" y="374"/>
                  </a:lnTo>
                  <a:lnTo>
                    <a:pt x="93" y="364"/>
                  </a:lnTo>
                  <a:lnTo>
                    <a:pt x="123" y="339"/>
                  </a:lnTo>
                  <a:lnTo>
                    <a:pt x="155" y="321"/>
                  </a:lnTo>
                  <a:lnTo>
                    <a:pt x="190" y="310"/>
                  </a:lnTo>
                  <a:lnTo>
                    <a:pt x="227" y="307"/>
                  </a:lnTo>
                  <a:lnTo>
                    <a:pt x="264" y="310"/>
                  </a:lnTo>
                  <a:lnTo>
                    <a:pt x="299" y="321"/>
                  </a:lnTo>
                  <a:lnTo>
                    <a:pt x="331" y="339"/>
                  </a:lnTo>
                  <a:lnTo>
                    <a:pt x="360" y="364"/>
                  </a:lnTo>
                  <a:lnTo>
                    <a:pt x="384" y="394"/>
                  </a:lnTo>
                  <a:lnTo>
                    <a:pt x="402" y="426"/>
                  </a:lnTo>
                  <a:lnTo>
                    <a:pt x="412" y="461"/>
                  </a:lnTo>
                  <a:lnTo>
                    <a:pt x="416" y="498"/>
                  </a:lnTo>
                  <a:lnTo>
                    <a:pt x="416" y="372"/>
                  </a:lnTo>
                  <a:lnTo>
                    <a:pt x="388" y="339"/>
                  </a:lnTo>
                  <a:lnTo>
                    <a:pt x="353" y="310"/>
                  </a:lnTo>
                  <a:lnTo>
                    <a:pt x="347" y="307"/>
                  </a:lnTo>
                  <a:lnTo>
                    <a:pt x="314" y="289"/>
                  </a:lnTo>
                  <a:lnTo>
                    <a:pt x="272" y="276"/>
                  </a:lnTo>
                  <a:lnTo>
                    <a:pt x="226" y="272"/>
                  </a:lnTo>
                  <a:lnTo>
                    <a:pt x="197" y="274"/>
                  </a:lnTo>
                  <a:lnTo>
                    <a:pt x="168" y="280"/>
                  </a:lnTo>
                  <a:lnTo>
                    <a:pt x="139" y="290"/>
                  </a:lnTo>
                  <a:lnTo>
                    <a:pt x="112" y="304"/>
                  </a:lnTo>
                  <a:lnTo>
                    <a:pt x="89" y="318"/>
                  </a:lnTo>
                  <a:lnTo>
                    <a:pt x="70" y="335"/>
                  </a:lnTo>
                  <a:lnTo>
                    <a:pt x="53" y="353"/>
                  </a:lnTo>
                  <a:lnTo>
                    <a:pt x="38" y="374"/>
                  </a:lnTo>
                  <a:lnTo>
                    <a:pt x="38" y="0"/>
                  </a:lnTo>
                  <a:lnTo>
                    <a:pt x="0" y="0"/>
                  </a:lnTo>
                  <a:lnTo>
                    <a:pt x="0" y="714"/>
                  </a:lnTo>
                  <a:lnTo>
                    <a:pt x="38" y="714"/>
                  </a:lnTo>
                  <a:lnTo>
                    <a:pt x="38" y="623"/>
                  </a:lnTo>
                  <a:lnTo>
                    <a:pt x="54" y="643"/>
                  </a:lnTo>
                  <a:lnTo>
                    <a:pt x="71" y="662"/>
                  </a:lnTo>
                  <a:lnTo>
                    <a:pt x="92" y="679"/>
                  </a:lnTo>
                  <a:lnTo>
                    <a:pt x="114" y="693"/>
                  </a:lnTo>
                  <a:lnTo>
                    <a:pt x="141" y="707"/>
                  </a:lnTo>
                  <a:lnTo>
                    <a:pt x="169" y="717"/>
                  </a:lnTo>
                  <a:lnTo>
                    <a:pt x="198" y="722"/>
                  </a:lnTo>
                  <a:lnTo>
                    <a:pt x="226" y="724"/>
                  </a:lnTo>
                  <a:lnTo>
                    <a:pt x="272" y="720"/>
                  </a:lnTo>
                  <a:lnTo>
                    <a:pt x="314" y="708"/>
                  </a:lnTo>
                  <a:lnTo>
                    <a:pt x="347" y="690"/>
                  </a:lnTo>
                  <a:lnTo>
                    <a:pt x="353" y="687"/>
                  </a:lnTo>
                  <a:lnTo>
                    <a:pt x="388" y="658"/>
                  </a:lnTo>
                  <a:lnTo>
                    <a:pt x="417" y="623"/>
                  </a:lnTo>
                  <a:lnTo>
                    <a:pt x="437" y="585"/>
                  </a:lnTo>
                  <a:lnTo>
                    <a:pt x="450" y="543"/>
                  </a:lnTo>
                  <a:lnTo>
                    <a:pt x="454" y="498"/>
                  </a:lnTo>
                  <a:moveTo>
                    <a:pt x="704" y="688"/>
                  </a:moveTo>
                  <a:lnTo>
                    <a:pt x="700" y="688"/>
                  </a:lnTo>
                  <a:lnTo>
                    <a:pt x="675" y="685"/>
                  </a:lnTo>
                  <a:lnTo>
                    <a:pt x="651" y="679"/>
                  </a:lnTo>
                  <a:lnTo>
                    <a:pt x="630" y="667"/>
                  </a:lnTo>
                  <a:lnTo>
                    <a:pt x="611" y="651"/>
                  </a:lnTo>
                  <a:lnTo>
                    <a:pt x="594" y="632"/>
                  </a:lnTo>
                  <a:lnTo>
                    <a:pt x="583" y="610"/>
                  </a:lnTo>
                  <a:lnTo>
                    <a:pt x="576" y="586"/>
                  </a:lnTo>
                  <a:lnTo>
                    <a:pt x="574" y="559"/>
                  </a:lnTo>
                  <a:lnTo>
                    <a:pt x="574" y="0"/>
                  </a:lnTo>
                  <a:lnTo>
                    <a:pt x="535" y="0"/>
                  </a:lnTo>
                  <a:lnTo>
                    <a:pt x="535" y="559"/>
                  </a:lnTo>
                  <a:lnTo>
                    <a:pt x="538" y="593"/>
                  </a:lnTo>
                  <a:lnTo>
                    <a:pt x="547" y="624"/>
                  </a:lnTo>
                  <a:lnTo>
                    <a:pt x="562" y="652"/>
                  </a:lnTo>
                  <a:lnTo>
                    <a:pt x="583" y="677"/>
                  </a:lnTo>
                  <a:lnTo>
                    <a:pt x="609" y="697"/>
                  </a:lnTo>
                  <a:lnTo>
                    <a:pt x="637" y="711"/>
                  </a:lnTo>
                  <a:lnTo>
                    <a:pt x="667" y="720"/>
                  </a:lnTo>
                  <a:lnTo>
                    <a:pt x="700" y="722"/>
                  </a:lnTo>
                  <a:lnTo>
                    <a:pt x="704" y="722"/>
                  </a:lnTo>
                  <a:lnTo>
                    <a:pt x="704" y="688"/>
                  </a:lnTo>
                  <a:moveTo>
                    <a:pt x="1150" y="282"/>
                  </a:moveTo>
                  <a:lnTo>
                    <a:pt x="1112" y="282"/>
                  </a:lnTo>
                  <a:lnTo>
                    <a:pt x="1112" y="533"/>
                  </a:lnTo>
                  <a:lnTo>
                    <a:pt x="1109" y="563"/>
                  </a:lnTo>
                  <a:lnTo>
                    <a:pt x="1100" y="592"/>
                  </a:lnTo>
                  <a:lnTo>
                    <a:pt x="1085" y="618"/>
                  </a:lnTo>
                  <a:lnTo>
                    <a:pt x="1064" y="643"/>
                  </a:lnTo>
                  <a:lnTo>
                    <a:pt x="1039" y="663"/>
                  </a:lnTo>
                  <a:lnTo>
                    <a:pt x="1012" y="678"/>
                  </a:lnTo>
                  <a:lnTo>
                    <a:pt x="983" y="687"/>
                  </a:lnTo>
                  <a:lnTo>
                    <a:pt x="952" y="690"/>
                  </a:lnTo>
                  <a:lnTo>
                    <a:pt x="922" y="687"/>
                  </a:lnTo>
                  <a:lnTo>
                    <a:pt x="894" y="678"/>
                  </a:lnTo>
                  <a:lnTo>
                    <a:pt x="868" y="663"/>
                  </a:lnTo>
                  <a:lnTo>
                    <a:pt x="845" y="643"/>
                  </a:lnTo>
                  <a:lnTo>
                    <a:pt x="825" y="618"/>
                  </a:lnTo>
                  <a:lnTo>
                    <a:pt x="811" y="592"/>
                  </a:lnTo>
                  <a:lnTo>
                    <a:pt x="803" y="563"/>
                  </a:lnTo>
                  <a:lnTo>
                    <a:pt x="800" y="533"/>
                  </a:lnTo>
                  <a:lnTo>
                    <a:pt x="800" y="282"/>
                  </a:lnTo>
                  <a:lnTo>
                    <a:pt x="762" y="282"/>
                  </a:lnTo>
                  <a:lnTo>
                    <a:pt x="762" y="533"/>
                  </a:lnTo>
                  <a:lnTo>
                    <a:pt x="765" y="571"/>
                  </a:lnTo>
                  <a:lnTo>
                    <a:pt x="776" y="607"/>
                  </a:lnTo>
                  <a:lnTo>
                    <a:pt x="793" y="639"/>
                  </a:lnTo>
                  <a:lnTo>
                    <a:pt x="817" y="669"/>
                  </a:lnTo>
                  <a:lnTo>
                    <a:pt x="846" y="693"/>
                  </a:lnTo>
                  <a:lnTo>
                    <a:pt x="878" y="710"/>
                  </a:lnTo>
                  <a:lnTo>
                    <a:pt x="914" y="721"/>
                  </a:lnTo>
                  <a:lnTo>
                    <a:pt x="952" y="724"/>
                  </a:lnTo>
                  <a:lnTo>
                    <a:pt x="1003" y="719"/>
                  </a:lnTo>
                  <a:lnTo>
                    <a:pt x="1047" y="703"/>
                  </a:lnTo>
                  <a:lnTo>
                    <a:pt x="1066" y="690"/>
                  </a:lnTo>
                  <a:lnTo>
                    <a:pt x="1083" y="677"/>
                  </a:lnTo>
                  <a:lnTo>
                    <a:pt x="1112" y="641"/>
                  </a:lnTo>
                  <a:lnTo>
                    <a:pt x="1112" y="714"/>
                  </a:lnTo>
                  <a:lnTo>
                    <a:pt x="1150" y="714"/>
                  </a:lnTo>
                  <a:lnTo>
                    <a:pt x="1150" y="641"/>
                  </a:lnTo>
                  <a:lnTo>
                    <a:pt x="1150" y="282"/>
                  </a:lnTo>
                  <a:moveTo>
                    <a:pt x="1667" y="586"/>
                  </a:moveTo>
                  <a:lnTo>
                    <a:pt x="1627" y="586"/>
                  </a:lnTo>
                  <a:lnTo>
                    <a:pt x="1619" y="597"/>
                  </a:lnTo>
                  <a:lnTo>
                    <a:pt x="1604" y="618"/>
                  </a:lnTo>
                  <a:lnTo>
                    <a:pt x="1587" y="636"/>
                  </a:lnTo>
                  <a:lnTo>
                    <a:pt x="1568" y="651"/>
                  </a:lnTo>
                  <a:lnTo>
                    <a:pt x="1547" y="665"/>
                  </a:lnTo>
                  <a:lnTo>
                    <a:pt x="1524" y="676"/>
                  </a:lnTo>
                  <a:lnTo>
                    <a:pt x="1500" y="684"/>
                  </a:lnTo>
                  <a:lnTo>
                    <a:pt x="1475" y="689"/>
                  </a:lnTo>
                  <a:lnTo>
                    <a:pt x="1448" y="691"/>
                  </a:lnTo>
                  <a:lnTo>
                    <a:pt x="1421" y="688"/>
                  </a:lnTo>
                  <a:lnTo>
                    <a:pt x="1393" y="679"/>
                  </a:lnTo>
                  <a:lnTo>
                    <a:pt x="1365" y="665"/>
                  </a:lnTo>
                  <a:lnTo>
                    <a:pt x="1337" y="645"/>
                  </a:lnTo>
                  <a:lnTo>
                    <a:pt x="1362" y="620"/>
                  </a:lnTo>
                  <a:lnTo>
                    <a:pt x="1631" y="354"/>
                  </a:lnTo>
                  <a:lnTo>
                    <a:pt x="1629" y="351"/>
                  </a:lnTo>
                  <a:lnTo>
                    <a:pt x="1592" y="317"/>
                  </a:lnTo>
                  <a:lnTo>
                    <a:pt x="1578" y="309"/>
                  </a:lnTo>
                  <a:lnTo>
                    <a:pt x="1578" y="354"/>
                  </a:lnTo>
                  <a:lnTo>
                    <a:pt x="1311" y="620"/>
                  </a:lnTo>
                  <a:lnTo>
                    <a:pt x="1291" y="592"/>
                  </a:lnTo>
                  <a:lnTo>
                    <a:pt x="1276" y="561"/>
                  </a:lnTo>
                  <a:lnTo>
                    <a:pt x="1268" y="529"/>
                  </a:lnTo>
                  <a:lnTo>
                    <a:pt x="1265" y="494"/>
                  </a:lnTo>
                  <a:lnTo>
                    <a:pt x="1268" y="459"/>
                  </a:lnTo>
                  <a:lnTo>
                    <a:pt x="1279" y="425"/>
                  </a:lnTo>
                  <a:lnTo>
                    <a:pt x="1297" y="394"/>
                  </a:lnTo>
                  <a:lnTo>
                    <a:pt x="1321" y="364"/>
                  </a:lnTo>
                  <a:lnTo>
                    <a:pt x="1351" y="340"/>
                  </a:lnTo>
                  <a:lnTo>
                    <a:pt x="1382" y="322"/>
                  </a:lnTo>
                  <a:lnTo>
                    <a:pt x="1416" y="311"/>
                  </a:lnTo>
                  <a:lnTo>
                    <a:pt x="1451" y="308"/>
                  </a:lnTo>
                  <a:lnTo>
                    <a:pt x="1486" y="311"/>
                  </a:lnTo>
                  <a:lnTo>
                    <a:pt x="1518" y="319"/>
                  </a:lnTo>
                  <a:lnTo>
                    <a:pt x="1549" y="334"/>
                  </a:lnTo>
                  <a:lnTo>
                    <a:pt x="1578" y="354"/>
                  </a:lnTo>
                  <a:lnTo>
                    <a:pt x="1578" y="309"/>
                  </a:lnTo>
                  <a:lnTo>
                    <a:pt x="1576" y="308"/>
                  </a:lnTo>
                  <a:lnTo>
                    <a:pt x="1551" y="293"/>
                  </a:lnTo>
                  <a:lnTo>
                    <a:pt x="1507" y="278"/>
                  </a:lnTo>
                  <a:lnTo>
                    <a:pt x="1459" y="273"/>
                  </a:lnTo>
                  <a:lnTo>
                    <a:pt x="1412" y="277"/>
                  </a:lnTo>
                  <a:lnTo>
                    <a:pt x="1368" y="290"/>
                  </a:lnTo>
                  <a:lnTo>
                    <a:pt x="1329" y="311"/>
                  </a:lnTo>
                  <a:lnTo>
                    <a:pt x="1293" y="340"/>
                  </a:lnTo>
                  <a:lnTo>
                    <a:pt x="1264" y="374"/>
                  </a:lnTo>
                  <a:lnTo>
                    <a:pt x="1243" y="412"/>
                  </a:lnTo>
                  <a:lnTo>
                    <a:pt x="1231" y="453"/>
                  </a:lnTo>
                  <a:lnTo>
                    <a:pt x="1226" y="497"/>
                  </a:lnTo>
                  <a:lnTo>
                    <a:pt x="1231" y="541"/>
                  </a:lnTo>
                  <a:lnTo>
                    <a:pt x="1243" y="583"/>
                  </a:lnTo>
                  <a:lnTo>
                    <a:pt x="1264" y="621"/>
                  </a:lnTo>
                  <a:lnTo>
                    <a:pt x="1294" y="657"/>
                  </a:lnTo>
                  <a:lnTo>
                    <a:pt x="1329" y="687"/>
                  </a:lnTo>
                  <a:lnTo>
                    <a:pt x="1367" y="708"/>
                  </a:lnTo>
                  <a:lnTo>
                    <a:pt x="1408" y="721"/>
                  </a:lnTo>
                  <a:lnTo>
                    <a:pt x="1453" y="725"/>
                  </a:lnTo>
                  <a:lnTo>
                    <a:pt x="1461" y="725"/>
                  </a:lnTo>
                  <a:lnTo>
                    <a:pt x="1506" y="721"/>
                  </a:lnTo>
                  <a:lnTo>
                    <a:pt x="1548" y="707"/>
                  </a:lnTo>
                  <a:lnTo>
                    <a:pt x="1578" y="691"/>
                  </a:lnTo>
                  <a:lnTo>
                    <a:pt x="1587" y="685"/>
                  </a:lnTo>
                  <a:lnTo>
                    <a:pt x="1622" y="655"/>
                  </a:lnTo>
                  <a:lnTo>
                    <a:pt x="1622" y="654"/>
                  </a:lnTo>
                  <a:lnTo>
                    <a:pt x="1622" y="655"/>
                  </a:lnTo>
                  <a:lnTo>
                    <a:pt x="1622" y="654"/>
                  </a:lnTo>
                  <a:lnTo>
                    <a:pt x="1627" y="649"/>
                  </a:lnTo>
                  <a:lnTo>
                    <a:pt x="1639" y="634"/>
                  </a:lnTo>
                  <a:lnTo>
                    <a:pt x="1649" y="619"/>
                  </a:lnTo>
                  <a:lnTo>
                    <a:pt x="1659" y="603"/>
                  </a:lnTo>
                  <a:lnTo>
                    <a:pt x="1667" y="58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98" name="Rectangle 97">
            <a:extLst>
              <a:ext uri="{FF2B5EF4-FFF2-40B4-BE49-F238E27FC236}">
                <a16:creationId xmlns:a16="http://schemas.microsoft.com/office/drawing/2014/main" id="{86657B59-2136-481C-9445-B3180747546C}"/>
              </a:ext>
            </a:extLst>
          </p:cNvPr>
          <p:cNvSpPr/>
          <p:nvPr/>
        </p:nvSpPr>
        <p:spPr>
          <a:xfrm>
            <a:off x="7412544" y="1737193"/>
            <a:ext cx="16519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Planning &amp; Resource Allocation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95B170D1-AC6F-4551-A7EF-C505F1F5019A}"/>
              </a:ext>
            </a:extLst>
          </p:cNvPr>
          <p:cNvSpPr/>
          <p:nvPr/>
        </p:nvSpPr>
        <p:spPr>
          <a:xfrm>
            <a:off x="3564828" y="1041283"/>
            <a:ext cx="288168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Requirements Gathering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558E4B66-A0F6-44DA-B7E6-BDD2261B8E44}"/>
              </a:ext>
            </a:extLst>
          </p:cNvPr>
          <p:cNvSpPr/>
          <p:nvPr/>
        </p:nvSpPr>
        <p:spPr>
          <a:xfrm>
            <a:off x="2746873" y="2933509"/>
            <a:ext cx="26263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Configuration &amp; Testing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2DFB14E8-981E-49C7-9053-95AF9860F383}"/>
              </a:ext>
            </a:extLst>
          </p:cNvPr>
          <p:cNvSpPr/>
          <p:nvPr/>
        </p:nvSpPr>
        <p:spPr>
          <a:xfrm>
            <a:off x="2110552" y="3235015"/>
            <a:ext cx="307013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6213" indent="-176213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Schedule automatic data feeds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Project automatic updates settings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survey deployment criteria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Report automatic generation and distribution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LMS integration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Row data extracts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DA01E716-9BB3-41A7-8213-4DC6F7F9958D}"/>
              </a:ext>
            </a:extLst>
          </p:cNvPr>
          <p:cNvSpPr/>
          <p:nvPr/>
        </p:nvSpPr>
        <p:spPr>
          <a:xfrm>
            <a:off x="3460792" y="4689168"/>
            <a:ext cx="24309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Formal UAT &amp; Rollout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7E17C510-6B53-4019-B6CE-7D008495DC06}"/>
              </a:ext>
            </a:extLst>
          </p:cNvPr>
          <p:cNvSpPr/>
          <p:nvPr/>
        </p:nvSpPr>
        <p:spPr>
          <a:xfrm>
            <a:off x="5728702" y="5860534"/>
            <a:ext cx="21398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Monitoring &amp; Support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488B1FC3-120F-42EA-B35C-6E69C669B1B6}"/>
              </a:ext>
            </a:extLst>
          </p:cNvPr>
          <p:cNvSpPr/>
          <p:nvPr/>
        </p:nvSpPr>
        <p:spPr>
          <a:xfrm>
            <a:off x="10452982" y="4856293"/>
            <a:ext cx="9178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/>
              <a:t>Reporting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ECF60089-28A5-4BB3-A3C3-4056A3AB4309}"/>
              </a:ext>
            </a:extLst>
          </p:cNvPr>
          <p:cNvSpPr/>
          <p:nvPr/>
        </p:nvSpPr>
        <p:spPr>
          <a:xfrm>
            <a:off x="10313745" y="2624589"/>
            <a:ext cx="16331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Closing</a:t>
            </a: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E9734ABF-030D-4924-9997-28C4A435E641}"/>
              </a:ext>
            </a:extLst>
          </p:cNvPr>
          <p:cNvGrpSpPr/>
          <p:nvPr/>
        </p:nvGrpSpPr>
        <p:grpSpPr>
          <a:xfrm>
            <a:off x="2476348" y="1901250"/>
            <a:ext cx="914400" cy="914400"/>
            <a:chOff x="2701264" y="1860715"/>
            <a:chExt cx="914400" cy="914400"/>
          </a:xfrm>
        </p:grpSpPr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510BF865-5F41-489B-9E6B-85B04879679B}"/>
                </a:ext>
              </a:extLst>
            </p:cNvPr>
            <p:cNvGrpSpPr/>
            <p:nvPr/>
          </p:nvGrpSpPr>
          <p:grpSpPr>
            <a:xfrm>
              <a:off x="2701264" y="1860715"/>
              <a:ext cx="914400" cy="914400"/>
              <a:chOff x="2248552" y="1196420"/>
              <a:chExt cx="1143000" cy="1143000"/>
            </a:xfrm>
            <a:solidFill>
              <a:srgbClr val="051723"/>
            </a:solidFill>
          </p:grpSpPr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4DF7CE78-F89F-4A58-A9F3-9F48967E129D}"/>
                  </a:ext>
                </a:extLst>
              </p:cNvPr>
              <p:cNvSpPr/>
              <p:nvPr/>
            </p:nvSpPr>
            <p:spPr>
              <a:xfrm>
                <a:off x="2248552" y="1196420"/>
                <a:ext cx="1143000" cy="1143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14" name="Graphic 113" descr="Checklist RTL">
                <a:extLst>
                  <a:ext uri="{FF2B5EF4-FFF2-40B4-BE49-F238E27FC236}">
                    <a16:creationId xmlns:a16="http://schemas.microsoft.com/office/drawing/2014/main" id="{AEC496FF-919D-4791-B7B8-1F9FC99B81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2482047" y="1422260"/>
                <a:ext cx="0" cy="0"/>
              </a:xfrm>
              <a:prstGeom prst="rect">
                <a:avLst/>
              </a:prstGeom>
            </p:spPr>
          </p:pic>
        </p:grpSp>
        <p:pic>
          <p:nvPicPr>
            <p:cNvPr id="112" name="Graphic 111" descr="Internet">
              <a:extLst>
                <a:ext uri="{FF2B5EF4-FFF2-40B4-BE49-F238E27FC236}">
                  <a16:creationId xmlns:a16="http://schemas.microsoft.com/office/drawing/2014/main" id="{E75CC64D-039F-4496-AE51-A74B3ED55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2884144" y="2043595"/>
              <a:ext cx="548640" cy="548640"/>
            </a:xfrm>
            <a:prstGeom prst="rect">
              <a:avLst/>
            </a:prstGeom>
          </p:spPr>
        </p:pic>
      </p:grpSp>
      <p:sp>
        <p:nvSpPr>
          <p:cNvPr id="115" name="Rectangle 114">
            <a:extLst>
              <a:ext uri="{FF2B5EF4-FFF2-40B4-BE49-F238E27FC236}">
                <a16:creationId xmlns:a16="http://schemas.microsoft.com/office/drawing/2014/main" id="{F9BBE4E8-07C6-4DA4-9EE1-D44449ED6493}"/>
              </a:ext>
            </a:extLst>
          </p:cNvPr>
          <p:cNvSpPr/>
          <p:nvPr/>
        </p:nvSpPr>
        <p:spPr>
          <a:xfrm>
            <a:off x="1260629" y="2081922"/>
            <a:ext cx="11798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IT resources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446FECDA-5ECB-443B-9A95-6CA88CB503FF}"/>
              </a:ext>
            </a:extLst>
          </p:cNvPr>
          <p:cNvSpPr/>
          <p:nvPr/>
        </p:nvSpPr>
        <p:spPr>
          <a:xfrm>
            <a:off x="103854" y="4966247"/>
            <a:ext cx="21953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/>
              <a:t>Legend</a:t>
            </a:r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A037DF46-A6ED-43DB-B6E4-8AA64893EDFF}"/>
              </a:ext>
            </a:extLst>
          </p:cNvPr>
          <p:cNvSpPr/>
          <p:nvPr/>
        </p:nvSpPr>
        <p:spPr>
          <a:xfrm>
            <a:off x="336239" y="5353605"/>
            <a:ext cx="227034" cy="228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DD5C5865-447E-4A36-BDAB-ED6212178612}"/>
              </a:ext>
            </a:extLst>
          </p:cNvPr>
          <p:cNvSpPr/>
          <p:nvPr/>
        </p:nvSpPr>
        <p:spPr>
          <a:xfrm rot="10800000">
            <a:off x="335456" y="5637218"/>
            <a:ext cx="228600" cy="228600"/>
          </a:xfrm>
          <a:prstGeom prst="ellipse">
            <a:avLst/>
          </a:prstGeom>
          <a:solidFill>
            <a:srgbClr val="1464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099330AB-6BDE-4829-9C6F-F08B50447B98}"/>
              </a:ext>
            </a:extLst>
          </p:cNvPr>
          <p:cNvGrpSpPr/>
          <p:nvPr/>
        </p:nvGrpSpPr>
        <p:grpSpPr>
          <a:xfrm>
            <a:off x="337805" y="5920831"/>
            <a:ext cx="228600" cy="228600"/>
            <a:chOff x="2248552" y="1196420"/>
            <a:chExt cx="1143000" cy="1143000"/>
          </a:xfrm>
          <a:solidFill>
            <a:srgbClr val="051723"/>
          </a:solidFill>
        </p:grpSpPr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76AD02F5-0824-47D2-A364-B26875FFBF85}"/>
                </a:ext>
              </a:extLst>
            </p:cNvPr>
            <p:cNvSpPr/>
            <p:nvPr/>
          </p:nvSpPr>
          <p:spPr>
            <a:xfrm>
              <a:off x="2248552" y="1196420"/>
              <a:ext cx="1143000" cy="1143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3" name="Graphic 122" descr="Checklist RTL">
              <a:extLst>
                <a:ext uri="{FF2B5EF4-FFF2-40B4-BE49-F238E27FC236}">
                  <a16:creationId xmlns:a16="http://schemas.microsoft.com/office/drawing/2014/main" id="{6D8E8FEC-F05A-4D14-8265-5D9872CA1E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2482047" y="1422260"/>
              <a:ext cx="0" cy="0"/>
            </a:xfrm>
            <a:prstGeom prst="rect">
              <a:avLst/>
            </a:prstGeom>
          </p:spPr>
        </p:pic>
      </p:grpSp>
      <p:sp>
        <p:nvSpPr>
          <p:cNvPr id="124" name="Rectangle 123">
            <a:extLst>
              <a:ext uri="{FF2B5EF4-FFF2-40B4-BE49-F238E27FC236}">
                <a16:creationId xmlns:a16="http://schemas.microsoft.com/office/drawing/2014/main" id="{2763C516-3D82-4DA4-8BA0-6943D42E3E28}"/>
              </a:ext>
            </a:extLst>
          </p:cNvPr>
          <p:cNvSpPr/>
          <p:nvPr/>
        </p:nvSpPr>
        <p:spPr>
          <a:xfrm>
            <a:off x="582490" y="5317647"/>
            <a:ext cx="19298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Project Sponsor/Manager</a:t>
            </a: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50DCF8B4-E2AF-488B-845A-CBE3685CC6C3}"/>
              </a:ext>
            </a:extLst>
          </p:cNvPr>
          <p:cNvSpPr/>
          <p:nvPr/>
        </p:nvSpPr>
        <p:spPr>
          <a:xfrm>
            <a:off x="623840" y="5604925"/>
            <a:ext cx="15726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Certified Blue Admin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FB362B82-54EC-46BE-9DB3-9D5C355B07BB}"/>
              </a:ext>
            </a:extLst>
          </p:cNvPr>
          <p:cNvSpPr/>
          <p:nvPr/>
        </p:nvSpPr>
        <p:spPr>
          <a:xfrm>
            <a:off x="619152" y="5892204"/>
            <a:ext cx="152462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IT</a:t>
            </a:r>
          </a:p>
        </p:txBody>
      </p:sp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id="{2A4FDA1E-82D7-44FF-9610-49262B488E51}"/>
              </a:ext>
            </a:extLst>
          </p:cNvPr>
          <p:cNvSpPr/>
          <p:nvPr/>
        </p:nvSpPr>
        <p:spPr>
          <a:xfrm>
            <a:off x="241119" y="4966247"/>
            <a:ext cx="2229145" cy="1358353"/>
          </a:xfrm>
          <a:prstGeom prst="round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66060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82BD70C-C4A0-46C4-9518-A731098B4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44672B-E662-427A-84F5-A2E99BA84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5719" y="2602087"/>
            <a:ext cx="5319433" cy="2076333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4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System configuration, project and report setup</a:t>
            </a:r>
            <a:endParaRPr lang="en-US" sz="4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9B74A45-BDDD-4892-B8C0-B290C0944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379352" cy="6374535"/>
          </a:xfrm>
          <a:custGeom>
            <a:avLst/>
            <a:gdLst>
              <a:gd name="connsiteX0" fmla="*/ 609861 w 5379352"/>
              <a:gd name="connsiteY0" fmla="*/ 6374535 h 6374535"/>
              <a:gd name="connsiteX1" fmla="*/ 3449004 w 5379352"/>
              <a:gd name="connsiteY1" fmla="*/ 6374535 h 6374535"/>
              <a:gd name="connsiteX2" fmla="*/ 3628245 w 5379352"/>
              <a:gd name="connsiteY2" fmla="*/ 6288190 h 6374535"/>
              <a:gd name="connsiteX3" fmla="*/ 5379352 w 5379352"/>
              <a:gd name="connsiteY3" fmla="*/ 3346018 h 6374535"/>
              <a:gd name="connsiteX4" fmla="*/ 2033334 w 5379352"/>
              <a:gd name="connsiteY4" fmla="*/ 0 h 6374535"/>
              <a:gd name="connsiteX5" fmla="*/ 129310 w 5379352"/>
              <a:gd name="connsiteY5" fmla="*/ 594192 h 6374535"/>
              <a:gd name="connsiteX6" fmla="*/ 0 w 5379352"/>
              <a:gd name="connsiteY6" fmla="*/ 692103 h 6374535"/>
              <a:gd name="connsiteX7" fmla="*/ 0 w 5379352"/>
              <a:gd name="connsiteY7" fmla="*/ 5999934 h 6374535"/>
              <a:gd name="connsiteX8" fmla="*/ 129311 w 5379352"/>
              <a:gd name="connsiteY8" fmla="*/ 6097845 h 6374535"/>
              <a:gd name="connsiteX9" fmla="*/ 367831 w 5379352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79352" h="6374535">
                <a:moveTo>
                  <a:pt x="609861" y="6374535"/>
                </a:moveTo>
                <a:lnTo>
                  <a:pt x="3449004" y="6374535"/>
                </a:lnTo>
                <a:lnTo>
                  <a:pt x="3628245" y="6288190"/>
                </a:lnTo>
                <a:cubicBezTo>
                  <a:pt x="4671283" y="5721578"/>
                  <a:pt x="5379352" y="4616487"/>
                  <a:pt x="5379352" y="3346018"/>
                </a:cubicBezTo>
                <a:cubicBezTo>
                  <a:pt x="5379352" y="1498063"/>
                  <a:pt x="3881289" y="0"/>
                  <a:pt x="2033334" y="0"/>
                </a:cubicBezTo>
                <a:cubicBezTo>
                  <a:pt x="1325914" y="0"/>
                  <a:pt x="669769" y="219535"/>
                  <a:pt x="129310" y="594192"/>
                </a:cubicBezTo>
                <a:lnTo>
                  <a:pt x="0" y="692103"/>
                </a:lnTo>
                <a:lnTo>
                  <a:pt x="0" y="5999934"/>
                </a:lnTo>
                <a:lnTo>
                  <a:pt x="129311" y="6097845"/>
                </a:lnTo>
                <a:cubicBezTo>
                  <a:pt x="206519" y="6151367"/>
                  <a:pt x="286089" y="6201724"/>
                  <a:pt x="367831" y="6248727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516C73E-9465-4C9E-9B86-9E58FB326B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9" y="0"/>
            <a:ext cx="5210147" cy="6210629"/>
          </a:xfrm>
          <a:custGeom>
            <a:avLst/>
            <a:gdLst>
              <a:gd name="connsiteX0" fmla="*/ 1058223 w 5210147"/>
              <a:gd name="connsiteY0" fmla="*/ 0 h 6210629"/>
              <a:gd name="connsiteX1" fmla="*/ 3003078 w 5210147"/>
              <a:gd name="connsiteY1" fmla="*/ 0 h 6210629"/>
              <a:gd name="connsiteX2" fmla="*/ 3266657 w 5210147"/>
              <a:gd name="connsiteY2" fmla="*/ 96471 h 6210629"/>
              <a:gd name="connsiteX3" fmla="*/ 5210147 w 5210147"/>
              <a:gd name="connsiteY3" fmla="*/ 3028517 h 6210629"/>
              <a:gd name="connsiteX4" fmla="*/ 2028035 w 5210147"/>
              <a:gd name="connsiteY4" fmla="*/ 6210629 h 6210629"/>
              <a:gd name="connsiteX5" fmla="*/ 3916 w 5210147"/>
              <a:gd name="connsiteY5" fmla="*/ 5483989 h 6210629"/>
              <a:gd name="connsiteX6" fmla="*/ 0 w 5210147"/>
              <a:gd name="connsiteY6" fmla="*/ 5480430 h 6210629"/>
              <a:gd name="connsiteX7" fmla="*/ 0 w 5210147"/>
              <a:gd name="connsiteY7" fmla="*/ 576603 h 6210629"/>
              <a:gd name="connsiteX8" fmla="*/ 3916 w 5210147"/>
              <a:gd name="connsiteY8" fmla="*/ 573044 h 6210629"/>
              <a:gd name="connsiteX9" fmla="*/ 933918 w 5210147"/>
              <a:gd name="connsiteY9" fmla="*/ 39494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10147" h="6210629">
                <a:moveTo>
                  <a:pt x="1058223" y="0"/>
                </a:moveTo>
                <a:lnTo>
                  <a:pt x="3003078" y="0"/>
                </a:lnTo>
                <a:lnTo>
                  <a:pt x="3266657" y="96471"/>
                </a:lnTo>
                <a:cubicBezTo>
                  <a:pt x="4408765" y="579542"/>
                  <a:pt x="5210147" y="1710443"/>
                  <a:pt x="5210147" y="3028517"/>
                </a:cubicBezTo>
                <a:cubicBezTo>
                  <a:pt x="5210147" y="4785949"/>
                  <a:pt x="3785467" y="6210629"/>
                  <a:pt x="2028035" y="6210629"/>
                </a:cubicBezTo>
                <a:cubicBezTo>
                  <a:pt x="1259159" y="6210629"/>
                  <a:pt x="553973" y="5937936"/>
                  <a:pt x="3916" y="5483989"/>
                </a:cubicBezTo>
                <a:lnTo>
                  <a:pt x="0" y="5480430"/>
                </a:lnTo>
                <a:lnTo>
                  <a:pt x="0" y="576603"/>
                </a:lnTo>
                <a:lnTo>
                  <a:pt x="3916" y="573044"/>
                </a:lnTo>
                <a:cubicBezTo>
                  <a:pt x="278945" y="346070"/>
                  <a:pt x="592755" y="164410"/>
                  <a:pt x="933918" y="394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person standing in front of a car&#10;&#10;Description automatically generated">
            <a:extLst>
              <a:ext uri="{FF2B5EF4-FFF2-40B4-BE49-F238E27FC236}">
                <a16:creationId xmlns:a16="http://schemas.microsoft.com/office/drawing/2014/main" id="{141EA612-17E9-416B-B40E-3D4554F64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16" y="-717377"/>
            <a:ext cx="5374053" cy="805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626249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64DD5-BA9A-476C-892E-0404E691B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Blue Configurations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3EDAAA-451A-4D27-9B48-E6220EB329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60374" y="2085063"/>
            <a:ext cx="5378669" cy="381943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Data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Data Sync Tool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Blue “Cloud Connectors”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Other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Data import alerts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Integrations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Data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SSO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LMS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Emails</a:t>
            </a:r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441E638C-B2C7-4B61-AA44-39C24BE1EA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599" y="2238720"/>
            <a:ext cx="2229853" cy="22298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3CBA6E-D01E-4B13-8B1F-94E2E0877F23}"/>
              </a:ext>
            </a:extLst>
          </p:cNvPr>
          <p:cNvSpPr txBox="1"/>
          <p:nvPr/>
        </p:nvSpPr>
        <p:spPr>
          <a:xfrm>
            <a:off x="927848" y="4458792"/>
            <a:ext cx="49684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Most popular SIS among Explorance Customers: Banner </a:t>
            </a:r>
            <a:r>
              <a:rPr lang="en-US" sz="2400" b="1" dirty="0"/>
              <a:t>21%</a:t>
            </a:r>
            <a:r>
              <a:rPr lang="en-US" dirty="0"/>
              <a:t> followed by PeopleSoft </a:t>
            </a:r>
            <a:r>
              <a:rPr lang="en-US" sz="2400" b="1" dirty="0"/>
              <a:t>13%.</a:t>
            </a:r>
          </a:p>
        </p:txBody>
      </p:sp>
    </p:spTree>
    <p:extLst>
      <p:ext uri="{BB962C8B-B14F-4D97-AF65-F5344CB8AC3E}">
        <p14:creationId xmlns:p14="http://schemas.microsoft.com/office/powerpoint/2010/main" val="78008162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64DD5-BA9A-476C-892E-0404E691B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Setup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3EDAAA-451A-4D27-9B48-E6220EB329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74958" y="2088311"/>
            <a:ext cx="7317794" cy="381943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Project ‘Automatic update’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Group ‘Automatic update’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Subject &amp; Group Filters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Impact of Owner Removal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Task options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Enable Automatic Sync &amp; “Update dates for open tasks based on current task settings”</a:t>
            </a:r>
          </a:p>
        </p:txBody>
      </p:sp>
      <p:pic>
        <p:nvPicPr>
          <p:cNvPr id="10" name="Picture 9" descr="A picture containing logo&#10;&#10;Description automatically generated">
            <a:extLst>
              <a:ext uri="{FF2B5EF4-FFF2-40B4-BE49-F238E27FC236}">
                <a16:creationId xmlns:a16="http://schemas.microsoft.com/office/drawing/2014/main" id="{D9940626-88D6-4509-8D58-1261CD3CA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083" y="2602840"/>
            <a:ext cx="2229853" cy="222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220822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64DD5-BA9A-476C-892E-0404E691B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Reports Setup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3EDAAA-451A-4D27-9B48-E6220EB329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74958" y="2088311"/>
            <a:ext cx="7317794" cy="381943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Filters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Distribution dates (Subject End Date or demographic Date Field)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Impact of Owner Removal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Responses threshold</a:t>
            </a:r>
          </a:p>
        </p:txBody>
      </p:sp>
      <p:pic>
        <p:nvPicPr>
          <p:cNvPr id="10" name="Picture 9" descr="A picture containing logo&#10;&#10;Description automatically generated">
            <a:extLst>
              <a:ext uri="{FF2B5EF4-FFF2-40B4-BE49-F238E27FC236}">
                <a16:creationId xmlns:a16="http://schemas.microsoft.com/office/drawing/2014/main" id="{D9940626-88D6-4509-8D58-1261CD3CA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083" y="2602840"/>
            <a:ext cx="2229853" cy="222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545651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64DD5-BA9A-476C-892E-0404E691B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 Times (typical)</a:t>
            </a:r>
          </a:p>
        </p:txBody>
      </p:sp>
      <p:pic>
        <p:nvPicPr>
          <p:cNvPr id="10" name="Picture 9" descr="A picture containing logo&#10;&#10;Description automatically generated">
            <a:extLst>
              <a:ext uri="{FF2B5EF4-FFF2-40B4-BE49-F238E27FC236}">
                <a16:creationId xmlns:a16="http://schemas.microsoft.com/office/drawing/2014/main" id="{D9940626-88D6-4509-8D58-1261CD3CA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083" y="2602840"/>
            <a:ext cx="2229853" cy="2229853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C38A58B-EF54-4343-BBFD-9D3F6082FE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5483769"/>
              </p:ext>
            </p:extLst>
          </p:nvPr>
        </p:nvGraphicFramePr>
        <p:xfrm>
          <a:off x="3962400" y="2528210"/>
          <a:ext cx="6957848" cy="23418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21405">
                  <a:extLst>
                    <a:ext uri="{9D8B030D-6E8A-4147-A177-3AD203B41FA5}">
                      <a16:colId xmlns:a16="http://schemas.microsoft.com/office/drawing/2014/main" val="3365985109"/>
                    </a:ext>
                  </a:extLst>
                </a:gridCol>
                <a:gridCol w="2036443">
                  <a:extLst>
                    <a:ext uri="{9D8B030D-6E8A-4147-A177-3AD203B41FA5}">
                      <a16:colId xmlns:a16="http://schemas.microsoft.com/office/drawing/2014/main" val="863205507"/>
                    </a:ext>
                  </a:extLst>
                </a:gridCol>
              </a:tblGrid>
              <a:tr h="3362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Course Evaluations Data Flow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Sync Time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678237924"/>
                  </a:ext>
                </a:extLst>
              </a:tr>
              <a:tr h="6606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Blue - auto update (projects and reports)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Daily @ 2:00 AM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976585391"/>
                  </a:ext>
                </a:extLst>
              </a:tr>
              <a:tr h="3362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BPI synch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Daily @ 3:00 AM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69871068"/>
                  </a:ext>
                </a:extLst>
              </a:tr>
              <a:tr h="3362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Form </a:t>
                      </a:r>
                      <a:r>
                        <a:rPr lang="en-US" sz="2000" b="0" dirty="0" err="1">
                          <a:effectLst/>
                        </a:rPr>
                        <a:t>Fillout</a:t>
                      </a:r>
                      <a:r>
                        <a:rPr lang="en-US" sz="2000" b="0" dirty="0">
                          <a:effectLst/>
                        </a:rPr>
                        <a:t> Tasks activate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Daily @ 8:55 AM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958973834"/>
                  </a:ext>
                </a:extLst>
              </a:tr>
              <a:tr h="3362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Pathways synch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Daily @ 9:00 AM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849403200"/>
                  </a:ext>
                </a:extLst>
              </a:tr>
              <a:tr h="3362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Connector synch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Daily @ 10:00 AM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6230980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3768726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4672B-E662-427A-84F5-A2E99BA84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875" y="921356"/>
            <a:ext cx="6009958" cy="885673"/>
          </a:xfrm>
        </p:spPr>
        <p:txBody>
          <a:bodyPr>
            <a:normAutofit/>
          </a:bodyPr>
          <a:lstStyle/>
          <a:p>
            <a:r>
              <a:rPr lang="en-US" dirty="0"/>
              <a:t>Things change …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8443DBE-CDBA-4300-A7E5-44EEDB6896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32950" y="2088311"/>
            <a:ext cx="6692152" cy="4336552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External factors could disrupt the status quo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Courses get cancelled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Students withdraw courses because they cannot travel for onsite classes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Institutions adjust courses delivery method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Courses get re-scheduled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Students may decide to pursue a different path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243119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4672B-E662-427A-84F5-A2E99BA84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4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System configuration, project and report setup</a:t>
            </a:r>
            <a:endParaRPr lang="en-US" sz="4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A person sitting in front of a computer&#10;&#10;Description automatically generated">
            <a:extLst>
              <a:ext uri="{FF2B5EF4-FFF2-40B4-BE49-F238E27FC236}">
                <a16:creationId xmlns:a16="http://schemas.microsoft.com/office/drawing/2014/main" id="{8985AD3F-AC1A-4DF4-8118-C518F0055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A75DC948-E299-49CE-9B7D-6A4D7310B697}"/>
              </a:ext>
            </a:extLst>
          </p:cNvPr>
          <p:cNvSpPr txBox="1">
            <a:spLocks/>
          </p:cNvSpPr>
          <p:nvPr/>
        </p:nvSpPr>
        <p:spPr>
          <a:xfrm>
            <a:off x="5795719" y="2602087"/>
            <a:ext cx="5319433" cy="106754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 sz="4800" dirty="0">
                <a:latin typeface="+mj-lt"/>
                <a:ea typeface="+mj-ea"/>
                <a:cs typeface="+mj-cs"/>
              </a:rPr>
              <a:t>General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2784713832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64DD5-BA9A-476C-892E-0404E691B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0" y="1212197"/>
            <a:ext cx="7232650" cy="697285"/>
          </a:xfrm>
        </p:spPr>
        <p:txBody>
          <a:bodyPr>
            <a:normAutofit/>
          </a:bodyPr>
          <a:lstStyle/>
          <a:p>
            <a:r>
              <a:rPr lang="en-US" dirty="0"/>
              <a:t>Top 10 considerations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3EDAAA-451A-4D27-9B48-E6220EB329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60102" y="2088311"/>
            <a:ext cx="7232650" cy="3819430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Data feeds (integration and scheduling)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Blue wake-up time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Business rules and use of filters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Tasks status if changes in the enrollment or Subjects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Data updates at the Blue project level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Data updates at the Report level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Potential impacts to Reporting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LMS integration (BPI or deep integration)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Sync times for Blue Integration items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Email integration and communication strategy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15618CD-8875-4172-BA05-2DA1A945BE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1925" y="0"/>
            <a:ext cx="4171950" cy="682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94695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D5DBCC-3E8C-4BEF-9236-90AA390581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0679F4-E513-4D1E-811A-0B4675BBFB0E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405718" y="1846077"/>
            <a:ext cx="6268157" cy="426290"/>
          </a:xfrm>
        </p:spPr>
        <p:txBody>
          <a:bodyPr>
            <a:normAutofit/>
          </a:bodyPr>
          <a:lstStyle/>
          <a:p>
            <a:r>
              <a:rPr lang="en-US" dirty="0"/>
              <a:t>Introduction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A3413C-F435-45BB-BA32-EB42C0536098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AEF0F37-2D62-4FB4-8896-F10848C1E7BF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5405718" y="2543362"/>
            <a:ext cx="6268157" cy="426290"/>
          </a:xfrm>
        </p:spPr>
        <p:txBody>
          <a:bodyPr/>
          <a:lstStyle/>
          <a:p>
            <a:r>
              <a:rPr lang="en-US" dirty="0"/>
              <a:t>Use Cases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8B09B47-8AAF-4480-9A9B-666B7B8394DF}"/>
              </a:ext>
            </a:extLst>
          </p:cNvPr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5DDE44E-BAF5-4C3B-9137-1EF351C15338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5405718" y="3240647"/>
            <a:ext cx="6268157" cy="426290"/>
          </a:xfrm>
        </p:spPr>
        <p:txBody>
          <a:bodyPr/>
          <a:lstStyle/>
          <a:p>
            <a:r>
              <a:rPr lang="en-US" dirty="0"/>
              <a:t>Blue: Feedback Process Implementation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FA5F6EA-53CC-481A-8057-08C1ED70CC58}"/>
              </a:ext>
            </a:extLst>
          </p:cNvPr>
          <p:cNvSpPr>
            <a:spLocks noGrp="1"/>
          </p:cNvSpPr>
          <p:nvPr>
            <p:ph type="body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A343FF3-57AB-4FC8-B2CB-16AFB85739A1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5405718" y="3937932"/>
            <a:ext cx="6268157" cy="426290"/>
          </a:xfrm>
        </p:spPr>
        <p:txBody>
          <a:bodyPr/>
          <a:lstStyle/>
          <a:p>
            <a:r>
              <a:rPr lang="en-US" dirty="0"/>
              <a:t>System configuration, project and report setup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4604944-C168-472A-B304-893D46C4D41E}"/>
              </a:ext>
            </a:extLst>
          </p:cNvPr>
          <p:cNvSpPr>
            <a:spLocks noGrp="1"/>
          </p:cNvSpPr>
          <p:nvPr>
            <p:ph type="body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22B9669-6CAF-4A17-A5E7-16477FA87750}"/>
              </a:ext>
            </a:extLst>
          </p:cNvPr>
          <p:cNvSpPr>
            <a:spLocks noGrp="1"/>
          </p:cNvSpPr>
          <p:nvPr>
            <p:ph type="body" idx="23"/>
          </p:nvPr>
        </p:nvSpPr>
        <p:spPr>
          <a:xfrm>
            <a:off x="5405717" y="4604888"/>
            <a:ext cx="6268157" cy="426290"/>
          </a:xfrm>
        </p:spPr>
        <p:txBody>
          <a:bodyPr/>
          <a:lstStyle/>
          <a:p>
            <a:r>
              <a:rPr lang="en-US" dirty="0"/>
              <a:t>General recommendations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0AF0AD-C295-4F1D-BB06-2740D17B3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89200"/>
            <a:ext cx="4143562" cy="697285"/>
          </a:xfrm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787362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B32A67F-3598-4A13-8552-DA884FFCC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1EFB73-C210-418F-A16E-B97C4BDAE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3320859"/>
            <a:ext cx="4573475" cy="207633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Questions?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98EBA13-C937-430B-9523-439FE21096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1086" y="544777"/>
            <a:ext cx="6170914" cy="6313225"/>
          </a:xfrm>
          <a:custGeom>
            <a:avLst/>
            <a:gdLst>
              <a:gd name="connsiteX0" fmla="*/ 3397813 w 6170914"/>
              <a:gd name="connsiteY0" fmla="*/ 0 h 6313225"/>
              <a:gd name="connsiteX1" fmla="*/ 6019731 w 6170914"/>
              <a:gd name="connsiteY1" fmla="*/ 1236489 h 6313225"/>
              <a:gd name="connsiteX2" fmla="*/ 6170914 w 6170914"/>
              <a:gd name="connsiteY2" fmla="*/ 1438663 h 6313225"/>
              <a:gd name="connsiteX3" fmla="*/ 6170914 w 6170914"/>
              <a:gd name="connsiteY3" fmla="*/ 5356963 h 6313225"/>
              <a:gd name="connsiteX4" fmla="*/ 6019731 w 6170914"/>
              <a:gd name="connsiteY4" fmla="*/ 5559138 h 6313225"/>
              <a:gd name="connsiteX5" fmla="*/ 5194591 w 6170914"/>
              <a:gd name="connsiteY5" fmla="*/ 6282226 h 6313225"/>
              <a:gd name="connsiteX6" fmla="*/ 5141791 w 6170914"/>
              <a:gd name="connsiteY6" fmla="*/ 6313225 h 6313225"/>
              <a:gd name="connsiteX7" fmla="*/ 1659199 w 6170914"/>
              <a:gd name="connsiteY7" fmla="*/ 6313225 h 6313225"/>
              <a:gd name="connsiteX8" fmla="*/ 1498064 w 6170914"/>
              <a:gd name="connsiteY8" fmla="*/ 6215333 h 6313225"/>
              <a:gd name="connsiteX9" fmla="*/ 0 w 6170914"/>
              <a:gd name="connsiteY9" fmla="*/ 3397813 h 6313225"/>
              <a:gd name="connsiteX10" fmla="*/ 3397813 w 6170914"/>
              <a:gd name="connsiteY10" fmla="*/ 0 h 631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Question mark">
            <a:extLst>
              <a:ext uri="{FF2B5EF4-FFF2-40B4-BE49-F238E27FC236}">
                <a16:creationId xmlns:a16="http://schemas.microsoft.com/office/drawing/2014/main" id="{4B749A56-B45C-43E1-A1BF-B627DD8743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10424" y="1845770"/>
            <a:ext cx="4333875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629807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5B8F002-111D-4388-A5C3-99F19ECD65C3}"/>
              </a:ext>
            </a:extLst>
          </p:cNvPr>
          <p:cNvSpPr txBox="1"/>
          <p:nvPr/>
        </p:nvSpPr>
        <p:spPr>
          <a:xfrm>
            <a:off x="3045368" y="2043663"/>
            <a:ext cx="6105194" cy="20310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Thank you!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772B8A0A-F128-4DBD-B115-584DE53E82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1216292" y="3086711"/>
            <a:ext cx="4383698" cy="68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544805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324DC4-78C4-488E-A7D6-2A7C7DE97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925" y="998344"/>
            <a:ext cx="6257468" cy="486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962060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E8860-3A4B-4FBE-88FA-F6C6C6518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D77FE5-3157-4218-B248-9044570C44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A2D19B-48BE-43C7-B118-2B080420A1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35237"/>
            <a:ext cx="12192000" cy="14793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4B626F-AB21-4AE2-9006-CFB80D07D2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647" y="2640919"/>
            <a:ext cx="6147895" cy="38840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5AB5C1-ED32-40BE-9251-5285D1C74A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4728" y="2908513"/>
            <a:ext cx="5762625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417072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3D021-784B-4428-8B26-BC07408B9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7F381C-F03B-4247-9F68-0F42655D58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FE75C4-45A8-48B7-8F79-2A1B8FA3E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916" y="1256866"/>
            <a:ext cx="8305472" cy="39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38238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82BD70C-C4A0-46C4-9518-A731098B4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44672B-E662-427A-84F5-A2E99BA84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2445" y="3640254"/>
            <a:ext cx="5319433" cy="207633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Introduction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9B74A45-BDDD-4892-B8C0-B290C0944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379352" cy="6374535"/>
          </a:xfrm>
          <a:custGeom>
            <a:avLst/>
            <a:gdLst>
              <a:gd name="connsiteX0" fmla="*/ 609861 w 5379352"/>
              <a:gd name="connsiteY0" fmla="*/ 6374535 h 6374535"/>
              <a:gd name="connsiteX1" fmla="*/ 3449004 w 5379352"/>
              <a:gd name="connsiteY1" fmla="*/ 6374535 h 6374535"/>
              <a:gd name="connsiteX2" fmla="*/ 3628245 w 5379352"/>
              <a:gd name="connsiteY2" fmla="*/ 6288190 h 6374535"/>
              <a:gd name="connsiteX3" fmla="*/ 5379352 w 5379352"/>
              <a:gd name="connsiteY3" fmla="*/ 3346018 h 6374535"/>
              <a:gd name="connsiteX4" fmla="*/ 2033334 w 5379352"/>
              <a:gd name="connsiteY4" fmla="*/ 0 h 6374535"/>
              <a:gd name="connsiteX5" fmla="*/ 129310 w 5379352"/>
              <a:gd name="connsiteY5" fmla="*/ 594192 h 6374535"/>
              <a:gd name="connsiteX6" fmla="*/ 0 w 5379352"/>
              <a:gd name="connsiteY6" fmla="*/ 692103 h 6374535"/>
              <a:gd name="connsiteX7" fmla="*/ 0 w 5379352"/>
              <a:gd name="connsiteY7" fmla="*/ 5999934 h 6374535"/>
              <a:gd name="connsiteX8" fmla="*/ 129311 w 5379352"/>
              <a:gd name="connsiteY8" fmla="*/ 6097845 h 6374535"/>
              <a:gd name="connsiteX9" fmla="*/ 367831 w 5379352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79352" h="6374535">
                <a:moveTo>
                  <a:pt x="609861" y="6374535"/>
                </a:moveTo>
                <a:lnTo>
                  <a:pt x="3449004" y="6374535"/>
                </a:lnTo>
                <a:lnTo>
                  <a:pt x="3628245" y="6288190"/>
                </a:lnTo>
                <a:cubicBezTo>
                  <a:pt x="4671283" y="5721578"/>
                  <a:pt x="5379352" y="4616487"/>
                  <a:pt x="5379352" y="3346018"/>
                </a:cubicBezTo>
                <a:cubicBezTo>
                  <a:pt x="5379352" y="1498063"/>
                  <a:pt x="3881289" y="0"/>
                  <a:pt x="2033334" y="0"/>
                </a:cubicBezTo>
                <a:cubicBezTo>
                  <a:pt x="1325914" y="0"/>
                  <a:pt x="669769" y="219535"/>
                  <a:pt x="129310" y="594192"/>
                </a:cubicBezTo>
                <a:lnTo>
                  <a:pt x="0" y="692103"/>
                </a:lnTo>
                <a:lnTo>
                  <a:pt x="0" y="5999934"/>
                </a:lnTo>
                <a:lnTo>
                  <a:pt x="129311" y="6097845"/>
                </a:lnTo>
                <a:cubicBezTo>
                  <a:pt x="206519" y="6151367"/>
                  <a:pt x="286089" y="6201724"/>
                  <a:pt x="367831" y="6248727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516C73E-9465-4C9E-9B86-9E58FB326B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9" y="0"/>
            <a:ext cx="5210147" cy="6210629"/>
          </a:xfrm>
          <a:custGeom>
            <a:avLst/>
            <a:gdLst>
              <a:gd name="connsiteX0" fmla="*/ 1058223 w 5210147"/>
              <a:gd name="connsiteY0" fmla="*/ 0 h 6210629"/>
              <a:gd name="connsiteX1" fmla="*/ 3003078 w 5210147"/>
              <a:gd name="connsiteY1" fmla="*/ 0 h 6210629"/>
              <a:gd name="connsiteX2" fmla="*/ 3266657 w 5210147"/>
              <a:gd name="connsiteY2" fmla="*/ 96471 h 6210629"/>
              <a:gd name="connsiteX3" fmla="*/ 5210147 w 5210147"/>
              <a:gd name="connsiteY3" fmla="*/ 3028517 h 6210629"/>
              <a:gd name="connsiteX4" fmla="*/ 2028035 w 5210147"/>
              <a:gd name="connsiteY4" fmla="*/ 6210629 h 6210629"/>
              <a:gd name="connsiteX5" fmla="*/ 3916 w 5210147"/>
              <a:gd name="connsiteY5" fmla="*/ 5483989 h 6210629"/>
              <a:gd name="connsiteX6" fmla="*/ 0 w 5210147"/>
              <a:gd name="connsiteY6" fmla="*/ 5480430 h 6210629"/>
              <a:gd name="connsiteX7" fmla="*/ 0 w 5210147"/>
              <a:gd name="connsiteY7" fmla="*/ 576603 h 6210629"/>
              <a:gd name="connsiteX8" fmla="*/ 3916 w 5210147"/>
              <a:gd name="connsiteY8" fmla="*/ 573044 h 6210629"/>
              <a:gd name="connsiteX9" fmla="*/ 933918 w 5210147"/>
              <a:gd name="connsiteY9" fmla="*/ 39494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10147" h="6210629">
                <a:moveTo>
                  <a:pt x="1058223" y="0"/>
                </a:moveTo>
                <a:lnTo>
                  <a:pt x="3003078" y="0"/>
                </a:lnTo>
                <a:lnTo>
                  <a:pt x="3266657" y="96471"/>
                </a:lnTo>
                <a:cubicBezTo>
                  <a:pt x="4408765" y="579542"/>
                  <a:pt x="5210147" y="1710443"/>
                  <a:pt x="5210147" y="3028517"/>
                </a:cubicBezTo>
                <a:cubicBezTo>
                  <a:pt x="5210147" y="4785949"/>
                  <a:pt x="3785467" y="6210629"/>
                  <a:pt x="2028035" y="6210629"/>
                </a:cubicBezTo>
                <a:cubicBezTo>
                  <a:pt x="1259159" y="6210629"/>
                  <a:pt x="553973" y="5937936"/>
                  <a:pt x="3916" y="5483989"/>
                </a:cubicBezTo>
                <a:lnTo>
                  <a:pt x="0" y="5480430"/>
                </a:lnTo>
                <a:lnTo>
                  <a:pt x="0" y="576603"/>
                </a:lnTo>
                <a:lnTo>
                  <a:pt x="3916" y="573044"/>
                </a:lnTo>
                <a:cubicBezTo>
                  <a:pt x="278945" y="346070"/>
                  <a:pt x="592755" y="164410"/>
                  <a:pt x="933918" y="394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Chat">
            <a:extLst>
              <a:ext uri="{FF2B5EF4-FFF2-40B4-BE49-F238E27FC236}">
                <a16:creationId xmlns:a16="http://schemas.microsoft.com/office/drawing/2014/main" id="{3A2A2481-15D7-4A98-A207-10D3C527E4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0941" y="1301551"/>
            <a:ext cx="3440610" cy="344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40389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64DD5-BA9A-476C-892E-0404E691B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>
                <a:latin typeface="+mj-lt"/>
                <a:ea typeface="+mj-ea"/>
                <a:cs typeface="+mj-cs"/>
              </a:rPr>
              <a:t>Expectations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3EDAAA-451A-4D27-9B48-E6220EB329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What we would like you to take away from this session: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Drivers for automating a higher education course evaluation: use case.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Some differences for automating a corporate learning evaluation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What to consider to take advantage of Blue automation capabilities?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0DE2B3-4086-46D1-A624-820BE16701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69" r="-2" b="-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8F58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825568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64DD5-BA9A-476C-892E-0404E691B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Concepts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3EDAAA-451A-4D27-9B48-E6220EB329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2088311"/>
            <a:ext cx="10660903" cy="3819430"/>
          </a:xfrm>
          <a:ln>
            <a:solidFill>
              <a:srgbClr val="7E7E7E"/>
            </a:solidFill>
          </a:ln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Feedback in context of </a:t>
            </a:r>
            <a:r>
              <a:rPr lang="en-US" u="sng" dirty="0"/>
              <a:t>survey</a:t>
            </a:r>
            <a:r>
              <a:rPr lang="en-US" dirty="0"/>
              <a:t> application types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Student Journey Analytics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b="1" dirty="0"/>
              <a:t>Course/module/program Evaluations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Employee Journey Analytics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b="1" dirty="0"/>
              <a:t>Corporate Learning Evaluations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Automation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b="1" dirty="0"/>
              <a:t>Blue integration capabilities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b="1" dirty="0"/>
              <a:t>Settings for making your Blue Admin life “easier”</a:t>
            </a:r>
          </a:p>
        </p:txBody>
      </p:sp>
    </p:spTree>
    <p:extLst>
      <p:ext uri="{BB962C8B-B14F-4D97-AF65-F5344CB8AC3E}">
        <p14:creationId xmlns:p14="http://schemas.microsoft.com/office/powerpoint/2010/main" val="917387619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82BD70C-C4A0-46C4-9518-A731098B4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44672B-E662-427A-84F5-A2E99BA84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2445" y="3640254"/>
            <a:ext cx="5319433" cy="207633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Use Cases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9B74A45-BDDD-4892-B8C0-B290C0944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379352" cy="6374535"/>
          </a:xfrm>
          <a:custGeom>
            <a:avLst/>
            <a:gdLst>
              <a:gd name="connsiteX0" fmla="*/ 609861 w 5379352"/>
              <a:gd name="connsiteY0" fmla="*/ 6374535 h 6374535"/>
              <a:gd name="connsiteX1" fmla="*/ 3449004 w 5379352"/>
              <a:gd name="connsiteY1" fmla="*/ 6374535 h 6374535"/>
              <a:gd name="connsiteX2" fmla="*/ 3628245 w 5379352"/>
              <a:gd name="connsiteY2" fmla="*/ 6288190 h 6374535"/>
              <a:gd name="connsiteX3" fmla="*/ 5379352 w 5379352"/>
              <a:gd name="connsiteY3" fmla="*/ 3346018 h 6374535"/>
              <a:gd name="connsiteX4" fmla="*/ 2033334 w 5379352"/>
              <a:gd name="connsiteY4" fmla="*/ 0 h 6374535"/>
              <a:gd name="connsiteX5" fmla="*/ 129310 w 5379352"/>
              <a:gd name="connsiteY5" fmla="*/ 594192 h 6374535"/>
              <a:gd name="connsiteX6" fmla="*/ 0 w 5379352"/>
              <a:gd name="connsiteY6" fmla="*/ 692103 h 6374535"/>
              <a:gd name="connsiteX7" fmla="*/ 0 w 5379352"/>
              <a:gd name="connsiteY7" fmla="*/ 5999934 h 6374535"/>
              <a:gd name="connsiteX8" fmla="*/ 129311 w 5379352"/>
              <a:gd name="connsiteY8" fmla="*/ 6097845 h 6374535"/>
              <a:gd name="connsiteX9" fmla="*/ 367831 w 5379352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79352" h="6374535">
                <a:moveTo>
                  <a:pt x="609861" y="6374535"/>
                </a:moveTo>
                <a:lnTo>
                  <a:pt x="3449004" y="6374535"/>
                </a:lnTo>
                <a:lnTo>
                  <a:pt x="3628245" y="6288190"/>
                </a:lnTo>
                <a:cubicBezTo>
                  <a:pt x="4671283" y="5721578"/>
                  <a:pt x="5379352" y="4616487"/>
                  <a:pt x="5379352" y="3346018"/>
                </a:cubicBezTo>
                <a:cubicBezTo>
                  <a:pt x="5379352" y="1498063"/>
                  <a:pt x="3881289" y="0"/>
                  <a:pt x="2033334" y="0"/>
                </a:cubicBezTo>
                <a:cubicBezTo>
                  <a:pt x="1325914" y="0"/>
                  <a:pt x="669769" y="219535"/>
                  <a:pt x="129310" y="594192"/>
                </a:cubicBezTo>
                <a:lnTo>
                  <a:pt x="0" y="692103"/>
                </a:lnTo>
                <a:lnTo>
                  <a:pt x="0" y="5999934"/>
                </a:lnTo>
                <a:lnTo>
                  <a:pt x="129311" y="6097845"/>
                </a:lnTo>
                <a:cubicBezTo>
                  <a:pt x="206519" y="6151367"/>
                  <a:pt x="286089" y="6201724"/>
                  <a:pt x="367831" y="6248727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516C73E-9465-4C9E-9B86-9E58FB326B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9" y="0"/>
            <a:ext cx="5210147" cy="6210629"/>
          </a:xfrm>
          <a:custGeom>
            <a:avLst/>
            <a:gdLst>
              <a:gd name="connsiteX0" fmla="*/ 1058223 w 5210147"/>
              <a:gd name="connsiteY0" fmla="*/ 0 h 6210629"/>
              <a:gd name="connsiteX1" fmla="*/ 3003078 w 5210147"/>
              <a:gd name="connsiteY1" fmla="*/ 0 h 6210629"/>
              <a:gd name="connsiteX2" fmla="*/ 3266657 w 5210147"/>
              <a:gd name="connsiteY2" fmla="*/ 96471 h 6210629"/>
              <a:gd name="connsiteX3" fmla="*/ 5210147 w 5210147"/>
              <a:gd name="connsiteY3" fmla="*/ 3028517 h 6210629"/>
              <a:gd name="connsiteX4" fmla="*/ 2028035 w 5210147"/>
              <a:gd name="connsiteY4" fmla="*/ 6210629 h 6210629"/>
              <a:gd name="connsiteX5" fmla="*/ 3916 w 5210147"/>
              <a:gd name="connsiteY5" fmla="*/ 5483989 h 6210629"/>
              <a:gd name="connsiteX6" fmla="*/ 0 w 5210147"/>
              <a:gd name="connsiteY6" fmla="*/ 5480430 h 6210629"/>
              <a:gd name="connsiteX7" fmla="*/ 0 w 5210147"/>
              <a:gd name="connsiteY7" fmla="*/ 576603 h 6210629"/>
              <a:gd name="connsiteX8" fmla="*/ 3916 w 5210147"/>
              <a:gd name="connsiteY8" fmla="*/ 573044 h 6210629"/>
              <a:gd name="connsiteX9" fmla="*/ 933918 w 5210147"/>
              <a:gd name="connsiteY9" fmla="*/ 39494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10147" h="6210629">
                <a:moveTo>
                  <a:pt x="1058223" y="0"/>
                </a:moveTo>
                <a:lnTo>
                  <a:pt x="3003078" y="0"/>
                </a:lnTo>
                <a:lnTo>
                  <a:pt x="3266657" y="96471"/>
                </a:lnTo>
                <a:cubicBezTo>
                  <a:pt x="4408765" y="579542"/>
                  <a:pt x="5210147" y="1710443"/>
                  <a:pt x="5210147" y="3028517"/>
                </a:cubicBezTo>
                <a:cubicBezTo>
                  <a:pt x="5210147" y="4785949"/>
                  <a:pt x="3785467" y="6210629"/>
                  <a:pt x="2028035" y="6210629"/>
                </a:cubicBezTo>
                <a:cubicBezTo>
                  <a:pt x="1259159" y="6210629"/>
                  <a:pt x="553973" y="5937936"/>
                  <a:pt x="3916" y="5483989"/>
                </a:cubicBezTo>
                <a:lnTo>
                  <a:pt x="0" y="5480430"/>
                </a:lnTo>
                <a:lnTo>
                  <a:pt x="0" y="576603"/>
                </a:lnTo>
                <a:lnTo>
                  <a:pt x="3916" y="573044"/>
                </a:lnTo>
                <a:cubicBezTo>
                  <a:pt x="278945" y="346070"/>
                  <a:pt x="592755" y="164410"/>
                  <a:pt x="933918" y="394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Onboarding">
            <a:extLst>
              <a:ext uri="{FF2B5EF4-FFF2-40B4-BE49-F238E27FC236}">
                <a16:creationId xmlns:a16="http://schemas.microsoft.com/office/drawing/2014/main" id="{AE978992-D964-42AF-87A1-1E022D19E9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0941" y="1301551"/>
            <a:ext cx="3440610" cy="344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74699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itting at a table using a computer&#10;&#10;Description automatically generated">
            <a:extLst>
              <a:ext uri="{FF2B5EF4-FFF2-40B4-BE49-F238E27FC236}">
                <a16:creationId xmlns:a16="http://schemas.microsoft.com/office/drawing/2014/main" id="{21804D31-01B0-4AE3-8302-33A7F34367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88197" y="-2652840"/>
            <a:ext cx="15767866" cy="1051191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74352914-CAFB-46D8-8EC8-049E81C01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5812" y="7341"/>
            <a:ext cx="10515600" cy="697285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University Course Evaluations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39F03F-EBC2-4CA6-9610-671E1BEADD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50351" y="1161580"/>
            <a:ext cx="6836096" cy="3730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We need to engage Students and provide a seamless/transparent experience to end users.</a:t>
            </a:r>
            <a:endParaRPr lang="en-US" sz="20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082592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wheel&#10;&#10;Description automatically generated">
            <a:extLst>
              <a:ext uri="{FF2B5EF4-FFF2-40B4-BE49-F238E27FC236}">
                <a16:creationId xmlns:a16="http://schemas.microsoft.com/office/drawing/2014/main" id="{2138DA0A-A147-4506-B942-95A96870F5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4858"/>
            <a:ext cx="12192000" cy="812165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74352914-CAFB-46D8-8EC8-049E81C01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5812" y="7341"/>
            <a:ext cx="10515600" cy="697285"/>
          </a:xfrm>
        </p:spPr>
        <p:txBody>
          <a:bodyPr>
            <a:normAutofit/>
          </a:bodyPr>
          <a:lstStyle/>
          <a:p>
            <a:r>
              <a:rPr lang="en-US" dirty="0"/>
              <a:t>Corporate Learning Evaluations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39F03F-EBC2-4CA6-9610-671E1BEADD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70090" y="1141916"/>
            <a:ext cx="7148052" cy="169960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We require full integration with our Corporate Portal.</a:t>
            </a:r>
            <a:endParaRPr lang="en-US" sz="20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439300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ADB0BB-1A48-4C69-B981-8B7633B142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3898" y="1446359"/>
            <a:ext cx="12610208" cy="50752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BBF50E-23CA-49C3-AA41-753789F2C5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210532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1450644-5B31-479D-897C-C1AFDB5CCD4B}"/>
              </a:ext>
            </a:extLst>
          </p:cNvPr>
          <p:cNvSpPr txBox="1"/>
          <p:nvPr/>
        </p:nvSpPr>
        <p:spPr>
          <a:xfrm>
            <a:off x="3846786" y="278940"/>
            <a:ext cx="76410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Approximately </a:t>
            </a:r>
            <a:r>
              <a:rPr lang="en-US" sz="2400" b="1" dirty="0"/>
              <a:t>72%</a:t>
            </a:r>
            <a:r>
              <a:rPr lang="en-US" dirty="0"/>
              <a:t> of Explorance Customers have a commercial </a:t>
            </a:r>
            <a:r>
              <a:rPr lang="en-US" sz="2400" b="1" dirty="0"/>
              <a:t>Student Portal</a:t>
            </a:r>
            <a:r>
              <a:rPr lang="en-US" dirty="0"/>
              <a:t>.</a:t>
            </a:r>
            <a:endParaRPr lang="en-US" b="1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9FFEF13-B317-4379-B88E-2EBA6A2E58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527509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2A243BBDFF5948843CBA84AC64CEAA" ma:contentTypeVersion="16" ma:contentTypeDescription="Create a new document." ma:contentTypeScope="" ma:versionID="2a75c72d6f48e2e9084acc7cd16c137a">
  <xsd:schema xmlns:xsd="http://www.w3.org/2001/XMLSchema" xmlns:xs="http://www.w3.org/2001/XMLSchema" xmlns:p="http://schemas.microsoft.com/office/2006/metadata/properties" xmlns:ns2="0a409ace-4277-4c80-89ce-0b1a12b97b60" xmlns:ns3="c37b58c0-3947-45bc-b895-ac43db22c40d" targetNamespace="http://schemas.microsoft.com/office/2006/metadata/properties" ma:root="true" ma:fieldsID="40841bb3a589f7c9dcccb454b5d7306a" ns2:_="" ns3:_="">
    <xsd:import namespace="0a409ace-4277-4c80-89ce-0b1a12b97b60"/>
    <xsd:import namespace="c37b58c0-3947-45bc-b895-ac43db22c4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Doc_x0020_Status" minOccurs="0"/>
                <xsd:element ref="ns2:Not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409ace-4277-4c80-89ce-0b1a12b97b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Doc_x0020_Status" ma:index="20" nillable="true" ma:displayName="Doc Status" ma:default="Draft" ma:format="Dropdown" ma:internalName="Doc_x0020_Status">
      <xsd:simpleType>
        <xsd:restriction base="dms:Choice">
          <xsd:enumeration value="Draft"/>
          <xsd:enumeration value="Under Review"/>
          <xsd:enumeration value="Done"/>
          <xsd:enumeration value="DO NOT USE"/>
        </xsd:restriction>
      </xsd:simpleType>
    </xsd:element>
    <xsd:element name="Notes" ma:index="21" nillable="true" ma:displayName="Notes" ma:format="Dropdown" ma:internalName="Note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7b58c0-3947-45bc-b895-ac43db22c40d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s xmlns="0a409ace-4277-4c80-89ce-0b1a12b97b60" xsi:nil="true"/>
    <Doc_x0020_Status xmlns="0a409ace-4277-4c80-89ce-0b1a12b97b60">Draft</Doc_x0020_Status>
  </documentManagement>
</p:properties>
</file>

<file path=customXml/itemProps1.xml><?xml version="1.0" encoding="utf-8"?>
<ds:datastoreItem xmlns:ds="http://schemas.openxmlformats.org/officeDocument/2006/customXml" ds:itemID="{9AA1EB6C-F4AE-4B2A-A037-C8F0720D3AEE}"/>
</file>

<file path=customXml/itemProps2.xml><?xml version="1.0" encoding="utf-8"?>
<ds:datastoreItem xmlns:ds="http://schemas.openxmlformats.org/officeDocument/2006/customXml" ds:itemID="{4CD65DA7-A6FB-4416-9E67-C45A33F02A91}"/>
</file>

<file path=customXml/itemProps3.xml><?xml version="1.0" encoding="utf-8"?>
<ds:datastoreItem xmlns:ds="http://schemas.openxmlformats.org/officeDocument/2006/customXml" ds:itemID="{E6A29D35-BC48-44C8-872B-8B737D99779E}"/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514</Words>
  <Application>Microsoft Office PowerPoint</Application>
  <PresentationFormat>Widescreen</PresentationFormat>
  <Paragraphs>126</Paragraphs>
  <Slides>24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Montserrat</vt:lpstr>
      <vt:lpstr>Office Theme</vt:lpstr>
      <vt:lpstr>PowerPoint Presentation</vt:lpstr>
      <vt:lpstr>PowerPoint Presentation</vt:lpstr>
      <vt:lpstr>Introduction</vt:lpstr>
      <vt:lpstr>Expectations</vt:lpstr>
      <vt:lpstr>Key Concepts</vt:lpstr>
      <vt:lpstr>Use Cases</vt:lpstr>
      <vt:lpstr>University Course Evaluations</vt:lpstr>
      <vt:lpstr>Corporate Learning Evaluations</vt:lpstr>
      <vt:lpstr>PowerPoint Presentation</vt:lpstr>
      <vt:lpstr>Blue: Feedback Process Implementation</vt:lpstr>
      <vt:lpstr>Feedback Process Implementation</vt:lpstr>
      <vt:lpstr>System configuration, project and report setup</vt:lpstr>
      <vt:lpstr>Blue Configurations</vt:lpstr>
      <vt:lpstr>Project Setup</vt:lpstr>
      <vt:lpstr>Reports Setup</vt:lpstr>
      <vt:lpstr>Sync Times (typical)</vt:lpstr>
      <vt:lpstr>Things change …</vt:lpstr>
      <vt:lpstr>System configuration, project and report setup</vt:lpstr>
      <vt:lpstr>Top 10 considerations</vt:lpstr>
      <vt:lpstr>Questions?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Fernando Sanchez</dc:creator>
  <cp:lastModifiedBy>Fernando Sanchez</cp:lastModifiedBy>
  <cp:revision>26</cp:revision>
  <dcterms:created xsi:type="dcterms:W3CDTF">2020-10-25T01:42:16Z</dcterms:created>
  <dcterms:modified xsi:type="dcterms:W3CDTF">2020-10-27T15:09:15Z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0x010100982A243BBDFF5948843CBA84AC64CEAA</vt:lpwstr>
  </property>
</Properties>
</file>