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notesSlides/notesSlide18.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824" r:id="rId2"/>
    <p:sldId id="256" r:id="rId3"/>
    <p:sldId id="261" r:id="rId4"/>
    <p:sldId id="844" r:id="rId5"/>
    <p:sldId id="856" r:id="rId6"/>
    <p:sldId id="847" r:id="rId7"/>
    <p:sldId id="897" r:id="rId8"/>
    <p:sldId id="884" r:id="rId9"/>
    <p:sldId id="853" r:id="rId10"/>
    <p:sldId id="854" r:id="rId11"/>
    <p:sldId id="896" r:id="rId12"/>
    <p:sldId id="859" r:id="rId13"/>
    <p:sldId id="860" r:id="rId14"/>
    <p:sldId id="863" r:id="rId15"/>
    <p:sldId id="881" r:id="rId16"/>
    <p:sldId id="893" r:id="rId17"/>
    <p:sldId id="887" r:id="rId18"/>
    <p:sldId id="865" r:id="rId19"/>
    <p:sldId id="871" r:id="rId20"/>
    <p:sldId id="866" r:id="rId21"/>
    <p:sldId id="868" r:id="rId22"/>
    <p:sldId id="894" r:id="rId23"/>
    <p:sldId id="877" r:id="rId24"/>
    <p:sldId id="892" r:id="rId25"/>
    <p:sldId id="878" r:id="rId26"/>
    <p:sldId id="888" r:id="rId27"/>
    <p:sldId id="889" r:id="rId28"/>
    <p:sldId id="890" r:id="rId29"/>
    <p:sldId id="872" r:id="rId30"/>
    <p:sldId id="873" r:id="rId31"/>
    <p:sldId id="895" r:id="rId32"/>
    <p:sldId id="840" r:id="rId33"/>
    <p:sldId id="841" r:id="rId34"/>
    <p:sldId id="842" r:id="rId35"/>
    <p:sldId id="849" r:id="rId36"/>
    <p:sldId id="827" r:id="rId37"/>
    <p:sldId id="82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18102-0CE7-4E60-9298-8F6ECE00808E}" v="1" dt="2020-03-23T16:34:07.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095" autoAdjust="0"/>
  </p:normalViewPr>
  <p:slideViewPr>
    <p:cSldViewPr snapToGrid="0">
      <p:cViewPr varScale="1">
        <p:scale>
          <a:sx n="59" d="100"/>
          <a:sy n="59" d="100"/>
        </p:scale>
        <p:origin x="96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300" b="0" dirty="0"/>
              <a:t>Net</a:t>
            </a:r>
            <a:r>
              <a:rPr lang="en-US" sz="1300" b="0" baseline="0" dirty="0"/>
              <a:t> Promoter</a:t>
            </a:r>
            <a:endParaRPr lang="en-US" sz="1300" b="0" dirty="0"/>
          </a:p>
        </c:rich>
      </c:tx>
      <c:layout>
        <c:manualLayout>
          <c:xMode val="edge"/>
          <c:yMode val="edge"/>
          <c:x val="0.23713703312551812"/>
          <c:y val="0.61016556743504047"/>
        </c:manualLayout>
      </c:layout>
      <c:overlay val="0"/>
      <c:spPr>
        <a:noFill/>
        <a:ln>
          <a:noFill/>
        </a:ln>
        <a:effectLst/>
      </c:spPr>
    </c:title>
    <c:autoTitleDeleted val="0"/>
    <c:plotArea>
      <c:layout>
        <c:manualLayout>
          <c:layoutTarget val="inner"/>
          <c:xMode val="edge"/>
          <c:yMode val="edge"/>
          <c:x val="0.24774073904205432"/>
          <c:y val="5.3646720683410684E-2"/>
          <c:w val="0.52649895227959953"/>
          <c:h val="0.65861538524985674"/>
        </c:manualLayout>
      </c:layout>
      <c:doughnutChart>
        <c:varyColors val="1"/>
        <c:ser>
          <c:idx val="0"/>
          <c:order val="0"/>
          <c:spPr>
            <a:ln>
              <a:noFill/>
            </a:ln>
          </c:spPr>
          <c:dPt>
            <c:idx val="0"/>
            <c:bubble3D val="0"/>
            <c:spPr>
              <a:solidFill>
                <a:srgbClr val="00529B"/>
              </a:solidFill>
              <a:ln w="19050">
                <a:noFill/>
              </a:ln>
              <a:effectLst/>
            </c:spPr>
            <c:extLst>
              <c:ext xmlns:c16="http://schemas.microsoft.com/office/drawing/2014/chart" uri="{C3380CC4-5D6E-409C-BE32-E72D297353CC}">
                <c16:uniqueId val="{00000001-C5C3-4827-9BD5-BC1F6A1A5B07}"/>
              </c:ext>
            </c:extLst>
          </c:dPt>
          <c:dPt>
            <c:idx val="1"/>
            <c:bubble3D val="0"/>
            <c:spPr>
              <a:solidFill>
                <a:schemeClr val="bg2">
                  <a:alpha val="60000"/>
                </a:schemeClr>
              </a:solidFill>
              <a:ln w="19050">
                <a:noFill/>
              </a:ln>
              <a:effectLst/>
            </c:spPr>
            <c:extLst>
              <c:ext xmlns:c16="http://schemas.microsoft.com/office/drawing/2014/chart" uri="{C3380CC4-5D6E-409C-BE32-E72D297353CC}">
                <c16:uniqueId val="{00000003-C5C3-4827-9BD5-BC1F6A1A5B07}"/>
              </c:ext>
            </c:extLst>
          </c:dPt>
          <c:val>
            <c:numRef>
              <c:f>Sheet1!$B$1:$C$1</c:f>
              <c:numCache>
                <c:formatCode>0%</c:formatCode>
                <c:ptCount val="2"/>
                <c:pt idx="0">
                  <c:v>0.43</c:v>
                </c:pt>
                <c:pt idx="1">
                  <c:v>0.33</c:v>
                </c:pt>
              </c:numCache>
            </c:numRef>
          </c:val>
          <c:extLst>
            <c:ext xmlns:c16="http://schemas.microsoft.com/office/drawing/2014/chart" uri="{C3380CC4-5D6E-409C-BE32-E72D297353CC}">
              <c16:uniqueId val="{00000004-C5C3-4827-9BD5-BC1F6A1A5B07}"/>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0" dirty="0"/>
              <a:t>Support Tools</a:t>
            </a:r>
          </a:p>
        </c:rich>
      </c:tx>
      <c:layout>
        <c:manualLayout>
          <c:xMode val="edge"/>
          <c:yMode val="edge"/>
          <c:x val="0.16492347439078922"/>
          <c:y val="0.71017031540487052"/>
        </c:manualLayout>
      </c:layout>
      <c:overlay val="0"/>
      <c:spPr>
        <a:noFill/>
        <a:ln>
          <a:noFill/>
        </a:ln>
        <a:effectLst/>
      </c:spPr>
    </c:title>
    <c:autoTitleDeleted val="0"/>
    <c:plotArea>
      <c:layout>
        <c:manualLayout>
          <c:layoutTarget val="inner"/>
          <c:xMode val="edge"/>
          <c:yMode val="edge"/>
          <c:x val="0.24803687022547999"/>
          <c:y val="0.10095471853924852"/>
          <c:w val="0.52649895227959953"/>
          <c:h val="0.65861538524985674"/>
        </c:manualLayout>
      </c:layout>
      <c:doughnutChart>
        <c:varyColors val="1"/>
        <c:ser>
          <c:idx val="0"/>
          <c:order val="0"/>
          <c:spPr>
            <a:ln>
              <a:noFill/>
            </a:ln>
          </c:spPr>
          <c:dPt>
            <c:idx val="0"/>
            <c:bubble3D val="0"/>
            <c:spPr>
              <a:solidFill>
                <a:srgbClr val="7030A0"/>
              </a:solidFill>
              <a:ln w="19050">
                <a:noFill/>
              </a:ln>
              <a:effectLst/>
            </c:spPr>
            <c:extLst>
              <c:ext xmlns:c16="http://schemas.microsoft.com/office/drawing/2014/chart" uri="{C3380CC4-5D6E-409C-BE32-E72D297353CC}">
                <c16:uniqueId val="{00000001-72BB-495D-971F-DBE3A0CC8F9A}"/>
              </c:ext>
            </c:extLst>
          </c:dPt>
          <c:dPt>
            <c:idx val="1"/>
            <c:bubble3D val="0"/>
            <c:spPr>
              <a:solidFill>
                <a:schemeClr val="bg2">
                  <a:alpha val="60000"/>
                </a:schemeClr>
              </a:solidFill>
              <a:ln w="19050">
                <a:noFill/>
              </a:ln>
              <a:effectLst/>
            </c:spPr>
            <c:extLst>
              <c:ext xmlns:c16="http://schemas.microsoft.com/office/drawing/2014/chart" uri="{C3380CC4-5D6E-409C-BE32-E72D297353CC}">
                <c16:uniqueId val="{00000003-72BB-495D-971F-DBE3A0CC8F9A}"/>
              </c:ext>
            </c:extLst>
          </c:dPt>
          <c:val>
            <c:numRef>
              <c:f>Sheet1!$B$1:$C$1</c:f>
              <c:numCache>
                <c:formatCode>0%</c:formatCode>
                <c:ptCount val="2"/>
                <c:pt idx="0">
                  <c:v>0.72</c:v>
                </c:pt>
                <c:pt idx="1">
                  <c:v>0.28000000000000003</c:v>
                </c:pt>
              </c:numCache>
            </c:numRef>
          </c:val>
          <c:extLst>
            <c:ext xmlns:c16="http://schemas.microsoft.com/office/drawing/2014/chart" uri="{C3380CC4-5D6E-409C-BE32-E72D297353CC}">
              <c16:uniqueId val="{00000004-72BB-495D-971F-DBE3A0CC8F9A}"/>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0" dirty="0"/>
              <a:t>Job Impact</a:t>
            </a:r>
          </a:p>
        </c:rich>
      </c:tx>
      <c:layout>
        <c:manualLayout>
          <c:xMode val="edge"/>
          <c:yMode val="edge"/>
          <c:x val="0.30767688523821118"/>
          <c:y val="0.83218956779464648"/>
        </c:manualLayout>
      </c:layout>
      <c:overlay val="0"/>
      <c:spPr>
        <a:noFill/>
        <a:ln>
          <a:noFill/>
        </a:ln>
        <a:effectLst/>
      </c:spPr>
    </c:title>
    <c:autoTitleDeleted val="0"/>
    <c:plotArea>
      <c:layout>
        <c:manualLayout>
          <c:layoutTarget val="inner"/>
          <c:xMode val="edge"/>
          <c:yMode val="edge"/>
          <c:x val="0.24803696646256326"/>
          <c:y val="0.25274678892344782"/>
          <c:w val="0.52649895227959953"/>
          <c:h val="0.65861538524985674"/>
        </c:manualLayout>
      </c:layout>
      <c:doughnutChart>
        <c:varyColors val="1"/>
        <c:ser>
          <c:idx val="0"/>
          <c:order val="0"/>
          <c:spPr>
            <a:ln>
              <a:noFill/>
            </a:ln>
          </c:spPr>
          <c:dPt>
            <c:idx val="0"/>
            <c:bubble3D val="0"/>
            <c:spPr>
              <a:solidFill>
                <a:schemeClr val="accent3">
                  <a:lumMod val="40000"/>
                  <a:lumOff val="60000"/>
                </a:schemeClr>
              </a:solidFill>
              <a:ln w="19050">
                <a:noFill/>
              </a:ln>
              <a:effectLst/>
            </c:spPr>
            <c:extLst>
              <c:ext xmlns:c16="http://schemas.microsoft.com/office/drawing/2014/chart" uri="{C3380CC4-5D6E-409C-BE32-E72D297353CC}">
                <c16:uniqueId val="{00000001-0D24-41FA-9A17-239A49DE17BB}"/>
              </c:ext>
            </c:extLst>
          </c:dPt>
          <c:dPt>
            <c:idx val="1"/>
            <c:bubble3D val="0"/>
            <c:spPr>
              <a:solidFill>
                <a:schemeClr val="bg2">
                  <a:alpha val="60000"/>
                </a:schemeClr>
              </a:solidFill>
              <a:ln w="19050">
                <a:noFill/>
              </a:ln>
              <a:effectLst/>
            </c:spPr>
            <c:extLst>
              <c:ext xmlns:c16="http://schemas.microsoft.com/office/drawing/2014/chart" uri="{C3380CC4-5D6E-409C-BE32-E72D297353CC}">
                <c16:uniqueId val="{00000003-0D24-41FA-9A17-239A49DE17BB}"/>
              </c:ext>
            </c:extLst>
          </c:dPt>
          <c:val>
            <c:numRef>
              <c:f>Sheet1!$B$1:$C$1</c:f>
              <c:numCache>
                <c:formatCode>0%</c:formatCode>
                <c:ptCount val="2"/>
                <c:pt idx="0">
                  <c:v>0.79</c:v>
                </c:pt>
                <c:pt idx="1">
                  <c:v>0.21</c:v>
                </c:pt>
              </c:numCache>
            </c:numRef>
          </c:val>
          <c:extLst>
            <c:ext xmlns:c16="http://schemas.microsoft.com/office/drawing/2014/chart" uri="{C3380CC4-5D6E-409C-BE32-E72D297353CC}">
              <c16:uniqueId val="{00000004-0D24-41FA-9A17-239A49DE17BB}"/>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sz="1200" b="0" cap="none" baseline="0" dirty="0"/>
              <a:t>Business Results</a:t>
            </a:r>
          </a:p>
        </c:rich>
      </c:tx>
      <c:layout>
        <c:manualLayout>
          <c:xMode val="edge"/>
          <c:yMode val="edge"/>
          <c:x val="0.29695349431930318"/>
          <c:y val="0.80567590638942133"/>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983409585128071"/>
          <c:y val="0.23044797670062594"/>
          <c:w val="0.52649895227959953"/>
          <c:h val="0.65861538524985674"/>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428-4E2F-B747-BF6C4F9C199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428-4E2F-B747-BF6C4F9C1998}"/>
              </c:ext>
            </c:extLst>
          </c:dPt>
          <c:val>
            <c:numRef>
              <c:f>Sheet1!$B$1:$C$1</c:f>
              <c:numCache>
                <c:formatCode>0%</c:formatCode>
                <c:ptCount val="2"/>
                <c:pt idx="0">
                  <c:v>0.71</c:v>
                </c:pt>
                <c:pt idx="1">
                  <c:v>0.28999999999999998</c:v>
                </c:pt>
              </c:numCache>
            </c:numRef>
          </c:val>
          <c:extLst>
            <c:ext xmlns:c16="http://schemas.microsoft.com/office/drawing/2014/chart" uri="{C3380CC4-5D6E-409C-BE32-E72D297353CC}">
              <c16:uniqueId val="{00000004-A428-4E2F-B747-BF6C4F9C1998}"/>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0" dirty="0"/>
              <a:t>Have</a:t>
            </a:r>
            <a:r>
              <a:rPr lang="en-US" sz="1200" b="1" dirty="0"/>
              <a:t> </a:t>
            </a:r>
            <a:r>
              <a:rPr lang="en-US" sz="1200" b="0" dirty="0"/>
              <a:t>Successfully</a:t>
            </a:r>
            <a:r>
              <a:rPr lang="en-US" sz="1200" b="0" baseline="0" dirty="0"/>
              <a:t> Applied Knowledge &amp; Skills to Their Job</a:t>
            </a:r>
            <a:endParaRPr lang="en-US" sz="1200" b="0" dirty="0"/>
          </a:p>
        </c:rich>
      </c:tx>
      <c:layout>
        <c:manualLayout>
          <c:xMode val="edge"/>
          <c:yMode val="edge"/>
          <c:x val="0.15163943503500577"/>
          <c:y val="0.6338543619343775"/>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803687022547999"/>
          <c:y val="0.10095471853924852"/>
          <c:w val="0.52649895227959953"/>
          <c:h val="0.65861538524985674"/>
        </c:manualLayout>
      </c:layout>
      <c:doughnutChart>
        <c:varyColors val="1"/>
        <c:ser>
          <c:idx val="0"/>
          <c:order val="0"/>
          <c:spPr>
            <a:solidFill>
              <a:schemeClr val="tx2">
                <a:lumMod val="85000"/>
              </a:schemeClr>
            </a:solidFill>
          </c:spPr>
          <c:dPt>
            <c:idx val="0"/>
            <c:bubble3D val="0"/>
            <c:spPr>
              <a:solidFill>
                <a:schemeClr val="accent2"/>
              </a:solidFill>
              <a:ln>
                <a:noFill/>
              </a:ln>
              <a:effectLst/>
            </c:spPr>
            <c:extLst>
              <c:ext xmlns:c16="http://schemas.microsoft.com/office/drawing/2014/chart" uri="{C3380CC4-5D6E-409C-BE32-E72D297353CC}">
                <c16:uniqueId val="{00000001-2679-441A-BB56-81BBA32B966D}"/>
              </c:ext>
            </c:extLst>
          </c:dPt>
          <c:dPt>
            <c:idx val="1"/>
            <c:bubble3D val="0"/>
            <c:spPr>
              <a:solidFill>
                <a:schemeClr val="tx2">
                  <a:lumMod val="85000"/>
                </a:schemeClr>
              </a:solidFill>
              <a:ln>
                <a:noFill/>
              </a:ln>
              <a:effectLst/>
            </c:spPr>
            <c:extLst>
              <c:ext xmlns:c16="http://schemas.microsoft.com/office/drawing/2014/chart" uri="{C3380CC4-5D6E-409C-BE32-E72D297353CC}">
                <c16:uniqueId val="{00000003-2679-441A-BB56-81BBA32B966D}"/>
              </c:ext>
            </c:extLst>
          </c:dPt>
          <c:val>
            <c:numRef>
              <c:f>Sheet1!$B$1:$C$1</c:f>
              <c:numCache>
                <c:formatCode>0%</c:formatCode>
                <c:ptCount val="2"/>
                <c:pt idx="0">
                  <c:v>0.68</c:v>
                </c:pt>
                <c:pt idx="1">
                  <c:v>0.61</c:v>
                </c:pt>
              </c:numCache>
            </c:numRef>
          </c:val>
          <c:extLst>
            <c:ext xmlns:c16="http://schemas.microsoft.com/office/drawing/2014/chart" uri="{C3380CC4-5D6E-409C-BE32-E72D297353CC}">
              <c16:uniqueId val="{00000004-2679-441A-BB56-81BBA32B966D}"/>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6350" cap="flat" cmpd="sng" algn="ctr">
      <a:noFill/>
      <a:prstDash val="solid"/>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300" b="0" dirty="0"/>
              <a:t>Performance Improvement Due to Training</a:t>
            </a:r>
          </a:p>
        </c:rich>
      </c:tx>
      <c:layout>
        <c:manualLayout>
          <c:xMode val="edge"/>
          <c:yMode val="edge"/>
          <c:x val="0.11451078969090549"/>
          <c:y val="0.6009204559100664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539677564910452"/>
          <c:y val="0.14679245785381134"/>
          <c:w val="0.56884253671461182"/>
          <c:h val="0.43960094837244879"/>
        </c:manualLayout>
      </c:layout>
      <c:doughnutChart>
        <c:varyColors val="1"/>
        <c:ser>
          <c:idx val="0"/>
          <c:order val="0"/>
          <c:dPt>
            <c:idx val="0"/>
            <c:bubble3D val="0"/>
            <c:spPr>
              <a:solidFill>
                <a:srgbClr val="46A33F"/>
              </a:solidFill>
              <a:ln>
                <a:noFill/>
              </a:ln>
              <a:effectLst/>
            </c:spPr>
            <c:extLst>
              <c:ext xmlns:c16="http://schemas.microsoft.com/office/drawing/2014/chart" uri="{C3380CC4-5D6E-409C-BE32-E72D297353CC}">
                <c16:uniqueId val="{00000001-01C8-477C-8499-CC4AF305A882}"/>
              </c:ext>
            </c:extLst>
          </c:dPt>
          <c:dPt>
            <c:idx val="1"/>
            <c:bubble3D val="0"/>
            <c:spPr>
              <a:solidFill>
                <a:schemeClr val="accent5"/>
              </a:solidFill>
              <a:ln>
                <a:noFill/>
              </a:ln>
              <a:effectLst/>
            </c:spPr>
            <c:extLst>
              <c:ext xmlns:c16="http://schemas.microsoft.com/office/drawing/2014/chart" uri="{C3380CC4-5D6E-409C-BE32-E72D297353CC}">
                <c16:uniqueId val="{00000003-01C8-477C-8499-CC4AF305A882}"/>
              </c:ext>
            </c:extLst>
          </c:dPt>
          <c:val>
            <c:numRef>
              <c:f>Sheet1!$B$1:$C$1</c:f>
              <c:numCache>
                <c:formatCode>0%</c:formatCode>
                <c:ptCount val="2"/>
                <c:pt idx="0">
                  <c:v>0.03</c:v>
                </c:pt>
                <c:pt idx="1">
                  <c:v>0.97</c:v>
                </c:pt>
              </c:numCache>
            </c:numRef>
          </c:val>
          <c:extLst>
            <c:ext xmlns:c16="http://schemas.microsoft.com/office/drawing/2014/chart" uri="{C3380CC4-5D6E-409C-BE32-E72D297353CC}">
              <c16:uniqueId val="{00000004-01C8-477C-8499-CC4AF305A882}"/>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6350" cap="flat" cmpd="sng" algn="ctr">
      <a:noFill/>
      <a:prstDash val="solid"/>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300" b="0" dirty="0"/>
              <a:t>Applied Training Within First</a:t>
            </a:r>
            <a:r>
              <a:rPr lang="en-US" sz="1300" b="0" baseline="0" dirty="0"/>
              <a:t> Week Back on Job</a:t>
            </a:r>
            <a:endParaRPr lang="en-US" sz="1300" b="0" dirty="0"/>
          </a:p>
        </c:rich>
      </c:tx>
      <c:layout>
        <c:manualLayout>
          <c:xMode val="edge"/>
          <c:yMode val="edge"/>
          <c:x val="0.14095278304361367"/>
          <c:y val="0.6453650455730966"/>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803687022547999"/>
          <c:y val="0.10095471853924852"/>
          <c:w val="0.52649895227959953"/>
          <c:h val="0.65861538524985674"/>
        </c:manualLayout>
      </c:layout>
      <c:doughnutChart>
        <c:varyColors val="1"/>
        <c:ser>
          <c:idx val="0"/>
          <c:order val="0"/>
          <c:spPr>
            <a:solidFill>
              <a:schemeClr val="accent2"/>
            </a:solidFill>
          </c:spPr>
          <c:dPt>
            <c:idx val="0"/>
            <c:bubble3D val="0"/>
            <c:spPr>
              <a:solidFill>
                <a:schemeClr val="accent2"/>
              </a:solidFill>
              <a:ln>
                <a:noFill/>
              </a:ln>
              <a:effectLst/>
            </c:spPr>
            <c:extLst>
              <c:ext xmlns:c16="http://schemas.microsoft.com/office/drawing/2014/chart" uri="{C3380CC4-5D6E-409C-BE32-E72D297353CC}">
                <c16:uniqueId val="{00000001-081A-4893-BD7E-088C100192C5}"/>
              </c:ext>
            </c:extLst>
          </c:dPt>
          <c:dPt>
            <c:idx val="1"/>
            <c:bubble3D val="0"/>
            <c:spPr>
              <a:solidFill>
                <a:schemeClr val="tx2">
                  <a:lumMod val="85000"/>
                </a:schemeClr>
              </a:solidFill>
              <a:ln>
                <a:noFill/>
              </a:ln>
              <a:effectLst/>
            </c:spPr>
            <c:extLst>
              <c:ext xmlns:c16="http://schemas.microsoft.com/office/drawing/2014/chart" uri="{C3380CC4-5D6E-409C-BE32-E72D297353CC}">
                <c16:uniqueId val="{00000003-081A-4893-BD7E-088C100192C5}"/>
              </c:ext>
            </c:extLst>
          </c:dPt>
          <c:val>
            <c:numRef>
              <c:f>Sheet1!$B$1:$C$1</c:f>
              <c:numCache>
                <c:formatCode>0%</c:formatCode>
                <c:ptCount val="2"/>
                <c:pt idx="0">
                  <c:v>0.64</c:v>
                </c:pt>
                <c:pt idx="1">
                  <c:v>0.43</c:v>
                </c:pt>
              </c:numCache>
            </c:numRef>
          </c:val>
          <c:extLst>
            <c:ext xmlns:c16="http://schemas.microsoft.com/office/drawing/2014/chart" uri="{C3380CC4-5D6E-409C-BE32-E72D297353CC}">
              <c16:uniqueId val="{00000004-081A-4893-BD7E-088C100192C5}"/>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6350" cap="flat" cmpd="sng" algn="ctr">
      <a:noFill/>
      <a:prstDash val="solid"/>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300" b="0" dirty="0"/>
              <a:t>Gained</a:t>
            </a:r>
            <a:r>
              <a:rPr lang="en-US" sz="1300" b="0" baseline="0" dirty="0"/>
              <a:t> new knowledge and skills</a:t>
            </a:r>
            <a:endParaRPr lang="en-US" sz="1300" b="0" dirty="0"/>
          </a:p>
        </c:rich>
      </c:tx>
      <c:layout>
        <c:manualLayout>
          <c:xMode val="edge"/>
          <c:yMode val="edge"/>
          <c:x val="0.17109406810385699"/>
          <c:y val="0.65724405682467546"/>
        </c:manualLayout>
      </c:layout>
      <c:overlay val="0"/>
      <c:spPr>
        <a:noFill/>
        <a:ln>
          <a:noFill/>
        </a:ln>
        <a:effectLst/>
      </c:spPr>
    </c:title>
    <c:autoTitleDeleted val="0"/>
    <c:plotArea>
      <c:layout>
        <c:manualLayout>
          <c:layoutTarget val="inner"/>
          <c:xMode val="edge"/>
          <c:yMode val="edge"/>
          <c:x val="0.24803687022547999"/>
          <c:y val="0.10095471853924852"/>
          <c:w val="0.52649895227959953"/>
          <c:h val="0.65861538524985674"/>
        </c:manualLayout>
      </c:layout>
      <c:doughnutChart>
        <c:varyColors val="1"/>
        <c:ser>
          <c:idx val="0"/>
          <c:order val="0"/>
          <c:spPr>
            <a:ln>
              <a:noFill/>
            </a:ln>
          </c:spPr>
          <c:dPt>
            <c:idx val="0"/>
            <c:bubble3D val="0"/>
            <c:spPr>
              <a:solidFill>
                <a:srgbClr val="00529B"/>
              </a:solidFill>
              <a:ln w="19050">
                <a:noFill/>
              </a:ln>
              <a:effectLst/>
            </c:spPr>
            <c:extLst>
              <c:ext xmlns:c16="http://schemas.microsoft.com/office/drawing/2014/chart" uri="{C3380CC4-5D6E-409C-BE32-E72D297353CC}">
                <c16:uniqueId val="{00000001-63DA-4BEF-AE0B-FD39B632DBB9}"/>
              </c:ext>
            </c:extLst>
          </c:dPt>
          <c:dPt>
            <c:idx val="1"/>
            <c:bubble3D val="0"/>
            <c:spPr>
              <a:solidFill>
                <a:schemeClr val="bg2">
                  <a:alpha val="60000"/>
                </a:schemeClr>
              </a:solidFill>
              <a:ln w="19050">
                <a:noFill/>
              </a:ln>
              <a:effectLst/>
            </c:spPr>
            <c:extLst>
              <c:ext xmlns:c16="http://schemas.microsoft.com/office/drawing/2014/chart" uri="{C3380CC4-5D6E-409C-BE32-E72D297353CC}">
                <c16:uniqueId val="{00000003-63DA-4BEF-AE0B-FD39B632DBB9}"/>
              </c:ext>
            </c:extLst>
          </c:dPt>
          <c:val>
            <c:numRef>
              <c:f>Sheet1!$B$1:$C$1</c:f>
              <c:numCache>
                <c:formatCode>0%</c:formatCode>
                <c:ptCount val="2"/>
                <c:pt idx="0">
                  <c:v>0.88</c:v>
                </c:pt>
                <c:pt idx="1">
                  <c:v>0.12</c:v>
                </c:pt>
              </c:numCache>
            </c:numRef>
          </c:val>
          <c:extLst>
            <c:ext xmlns:c16="http://schemas.microsoft.com/office/drawing/2014/chart" uri="{C3380CC4-5D6E-409C-BE32-E72D297353CC}">
              <c16:uniqueId val="{00000004-63DA-4BEF-AE0B-FD39B632DBB9}"/>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300" b="0" dirty="0"/>
              <a:t>Training Worthwhile</a:t>
            </a:r>
            <a:r>
              <a:rPr lang="en-US" sz="1300" b="0" baseline="0" dirty="0"/>
              <a:t> Investment in My Career Development</a:t>
            </a:r>
            <a:endParaRPr lang="en-US" sz="1300" b="0" dirty="0"/>
          </a:p>
        </c:rich>
      </c:tx>
      <c:layout>
        <c:manualLayout>
          <c:xMode val="edge"/>
          <c:yMode val="edge"/>
          <c:x val="0.17313311400777276"/>
          <c:y val="0.58330352810702157"/>
        </c:manualLayout>
      </c:layout>
      <c:overlay val="0"/>
      <c:spPr>
        <a:noFill/>
        <a:ln>
          <a:noFill/>
        </a:ln>
        <a:effectLst/>
      </c:spPr>
    </c:title>
    <c:autoTitleDeleted val="0"/>
    <c:plotArea>
      <c:layout>
        <c:manualLayout>
          <c:layoutTarget val="inner"/>
          <c:xMode val="edge"/>
          <c:yMode val="edge"/>
          <c:x val="0.24774073904205432"/>
          <c:y val="5.3646720683410684E-2"/>
          <c:w val="0.52649895227959953"/>
          <c:h val="0.65861538524985674"/>
        </c:manualLayout>
      </c:layout>
      <c:doughnutChart>
        <c:varyColors val="1"/>
        <c:ser>
          <c:idx val="0"/>
          <c:order val="0"/>
          <c:spPr>
            <a:ln>
              <a:noFill/>
            </a:ln>
          </c:spPr>
          <c:dPt>
            <c:idx val="0"/>
            <c:bubble3D val="0"/>
            <c:spPr>
              <a:solidFill>
                <a:srgbClr val="00529B"/>
              </a:solidFill>
              <a:ln w="19050">
                <a:noFill/>
              </a:ln>
              <a:effectLst/>
            </c:spPr>
            <c:extLst>
              <c:ext xmlns:c16="http://schemas.microsoft.com/office/drawing/2014/chart" uri="{C3380CC4-5D6E-409C-BE32-E72D297353CC}">
                <c16:uniqueId val="{00000001-6434-485A-8F63-79221052EA93}"/>
              </c:ext>
            </c:extLst>
          </c:dPt>
          <c:dPt>
            <c:idx val="1"/>
            <c:bubble3D val="0"/>
            <c:spPr>
              <a:solidFill>
                <a:schemeClr val="bg2">
                  <a:alpha val="60000"/>
                </a:schemeClr>
              </a:solidFill>
              <a:ln w="19050">
                <a:noFill/>
              </a:ln>
              <a:effectLst/>
            </c:spPr>
            <c:extLst>
              <c:ext xmlns:c16="http://schemas.microsoft.com/office/drawing/2014/chart" uri="{C3380CC4-5D6E-409C-BE32-E72D297353CC}">
                <c16:uniqueId val="{00000003-6434-485A-8F63-79221052EA93}"/>
              </c:ext>
            </c:extLst>
          </c:dPt>
          <c:val>
            <c:numRef>
              <c:f>Sheet1!$B$1:$C$1</c:f>
              <c:numCache>
                <c:formatCode>0%</c:formatCode>
                <c:ptCount val="2"/>
                <c:pt idx="0">
                  <c:v>0.82</c:v>
                </c:pt>
                <c:pt idx="1">
                  <c:v>0.18</c:v>
                </c:pt>
              </c:numCache>
            </c:numRef>
          </c:val>
          <c:extLst>
            <c:ext xmlns:c16="http://schemas.microsoft.com/office/drawing/2014/chart" uri="{C3380CC4-5D6E-409C-BE32-E72D297353CC}">
              <c16:uniqueId val="{00000004-6434-485A-8F63-79221052EA93}"/>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0" dirty="0"/>
              <a:t>Content Engaging</a:t>
            </a:r>
          </a:p>
        </c:rich>
      </c:tx>
      <c:layout>
        <c:manualLayout>
          <c:xMode val="edge"/>
          <c:yMode val="edge"/>
          <c:x val="0.16492347439078922"/>
          <c:y val="0.71017031540487052"/>
        </c:manualLayout>
      </c:layout>
      <c:overlay val="0"/>
      <c:spPr>
        <a:noFill/>
        <a:ln>
          <a:noFill/>
        </a:ln>
        <a:effectLst/>
      </c:spPr>
    </c:title>
    <c:autoTitleDeleted val="0"/>
    <c:plotArea>
      <c:layout>
        <c:manualLayout>
          <c:layoutTarget val="inner"/>
          <c:xMode val="edge"/>
          <c:yMode val="edge"/>
          <c:x val="0.24803687022547999"/>
          <c:y val="0.10095471853924852"/>
          <c:w val="0.52649895227959953"/>
          <c:h val="0.65861538524985674"/>
        </c:manualLayout>
      </c:layout>
      <c:doughnutChart>
        <c:varyColors val="1"/>
        <c:ser>
          <c:idx val="0"/>
          <c:order val="0"/>
          <c:spPr>
            <a:ln>
              <a:noFill/>
            </a:ln>
          </c:spPr>
          <c:dPt>
            <c:idx val="0"/>
            <c:bubble3D val="0"/>
            <c:spPr>
              <a:solidFill>
                <a:srgbClr val="7030A0"/>
              </a:solidFill>
              <a:ln w="19050">
                <a:noFill/>
              </a:ln>
              <a:effectLst/>
            </c:spPr>
            <c:extLst>
              <c:ext xmlns:c16="http://schemas.microsoft.com/office/drawing/2014/chart" uri="{C3380CC4-5D6E-409C-BE32-E72D297353CC}">
                <c16:uniqueId val="{00000001-EE25-450D-8CE5-CB4BBF862398}"/>
              </c:ext>
            </c:extLst>
          </c:dPt>
          <c:dPt>
            <c:idx val="1"/>
            <c:bubble3D val="0"/>
            <c:spPr>
              <a:solidFill>
                <a:schemeClr val="bg2">
                  <a:alpha val="60000"/>
                </a:schemeClr>
              </a:solidFill>
              <a:ln w="19050">
                <a:noFill/>
              </a:ln>
              <a:effectLst/>
            </c:spPr>
            <c:extLst>
              <c:ext xmlns:c16="http://schemas.microsoft.com/office/drawing/2014/chart" uri="{C3380CC4-5D6E-409C-BE32-E72D297353CC}">
                <c16:uniqueId val="{00000003-EE25-450D-8CE5-CB4BBF862398}"/>
              </c:ext>
            </c:extLst>
          </c:dPt>
          <c:val>
            <c:numRef>
              <c:f>Sheet1!$B$1:$C$1</c:f>
              <c:numCache>
                <c:formatCode>0%</c:formatCode>
                <c:ptCount val="2"/>
                <c:pt idx="0">
                  <c:v>0.96</c:v>
                </c:pt>
                <c:pt idx="1">
                  <c:v>0.04</c:v>
                </c:pt>
              </c:numCache>
            </c:numRef>
          </c:val>
          <c:extLst>
            <c:ext xmlns:c16="http://schemas.microsoft.com/office/drawing/2014/chart" uri="{C3380CC4-5D6E-409C-BE32-E72D297353CC}">
              <c16:uniqueId val="{00000004-EE25-450D-8CE5-CB4BBF862398}"/>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0" dirty="0"/>
              <a:t>Content relevancy to job</a:t>
            </a:r>
          </a:p>
        </c:rich>
      </c:tx>
      <c:layout>
        <c:manualLayout>
          <c:xMode val="edge"/>
          <c:yMode val="edge"/>
          <c:x val="0.15163943503500577"/>
          <c:y val="0.6338543619343775"/>
        </c:manualLayout>
      </c:layout>
      <c:overlay val="0"/>
      <c:spPr>
        <a:noFill/>
        <a:ln>
          <a:noFill/>
        </a:ln>
        <a:effectLst/>
      </c:spPr>
    </c:title>
    <c:autoTitleDeleted val="0"/>
    <c:plotArea>
      <c:layout>
        <c:manualLayout>
          <c:layoutTarget val="inner"/>
          <c:xMode val="edge"/>
          <c:yMode val="edge"/>
          <c:x val="0.24803687022547999"/>
          <c:y val="0.10095471853924852"/>
          <c:w val="0.52649895227959953"/>
          <c:h val="0.65861538524985674"/>
        </c:manualLayout>
      </c:layout>
      <c:doughnutChart>
        <c:varyColors val="1"/>
        <c:ser>
          <c:idx val="0"/>
          <c:order val="0"/>
          <c:spPr>
            <a:ln>
              <a:noFill/>
            </a:ln>
          </c:spPr>
          <c:dPt>
            <c:idx val="0"/>
            <c:bubble3D val="0"/>
            <c:spPr>
              <a:solidFill>
                <a:schemeClr val="accent3">
                  <a:lumMod val="40000"/>
                  <a:lumOff val="60000"/>
                </a:schemeClr>
              </a:solidFill>
              <a:ln w="19050">
                <a:noFill/>
              </a:ln>
              <a:effectLst/>
            </c:spPr>
            <c:extLst>
              <c:ext xmlns:c16="http://schemas.microsoft.com/office/drawing/2014/chart" uri="{C3380CC4-5D6E-409C-BE32-E72D297353CC}">
                <c16:uniqueId val="{00000001-874E-437D-BB33-9E2775C2D46F}"/>
              </c:ext>
            </c:extLst>
          </c:dPt>
          <c:dPt>
            <c:idx val="1"/>
            <c:bubble3D val="0"/>
            <c:spPr>
              <a:solidFill>
                <a:schemeClr val="bg2">
                  <a:alpha val="60000"/>
                </a:schemeClr>
              </a:solidFill>
              <a:ln w="19050">
                <a:noFill/>
              </a:ln>
              <a:effectLst/>
            </c:spPr>
            <c:extLst>
              <c:ext xmlns:c16="http://schemas.microsoft.com/office/drawing/2014/chart" uri="{C3380CC4-5D6E-409C-BE32-E72D297353CC}">
                <c16:uniqueId val="{00000003-874E-437D-BB33-9E2775C2D46F}"/>
              </c:ext>
            </c:extLst>
          </c:dPt>
          <c:val>
            <c:numRef>
              <c:f>Sheet1!$B$1:$C$1</c:f>
              <c:numCache>
                <c:formatCode>0%</c:formatCode>
                <c:ptCount val="2"/>
                <c:pt idx="0">
                  <c:v>0.98</c:v>
                </c:pt>
                <c:pt idx="1">
                  <c:v>0.02</c:v>
                </c:pt>
              </c:numCache>
            </c:numRef>
          </c:val>
          <c:extLst>
            <c:ext xmlns:c16="http://schemas.microsoft.com/office/drawing/2014/chart" uri="{C3380CC4-5D6E-409C-BE32-E72D297353CC}">
              <c16:uniqueId val="{00000004-874E-437D-BB33-9E2775C2D46F}"/>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0" dirty="0"/>
              <a:t>Examples/activities</a:t>
            </a:r>
            <a:r>
              <a:rPr lang="en-US" sz="1200" b="0" baseline="0" dirty="0"/>
              <a:t> helped with learning application</a:t>
            </a:r>
            <a:endParaRPr lang="en-US" sz="1200" b="0" dirty="0"/>
          </a:p>
        </c:rich>
      </c:tx>
      <c:layout>
        <c:manualLayout>
          <c:xMode val="edge"/>
          <c:yMode val="edge"/>
          <c:x val="0.15890504062789448"/>
          <c:y val="0.67596797283508248"/>
        </c:manualLayout>
      </c:layout>
      <c:overlay val="0"/>
      <c:spPr>
        <a:noFill/>
        <a:ln>
          <a:noFill/>
        </a:ln>
        <a:effectLst/>
      </c:spPr>
    </c:title>
    <c:autoTitleDeleted val="0"/>
    <c:plotArea>
      <c:layout>
        <c:manualLayout>
          <c:layoutTarget val="inner"/>
          <c:xMode val="edge"/>
          <c:yMode val="edge"/>
          <c:x val="0.24803687022547999"/>
          <c:y val="0.10095471853924852"/>
          <c:w val="0.52649895227959953"/>
          <c:h val="0.65861538524985674"/>
        </c:manualLayout>
      </c:layout>
      <c:doughnutChart>
        <c:varyColors val="1"/>
        <c:ser>
          <c:idx val="0"/>
          <c:order val="0"/>
          <c:spPr>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4DB4-4679-80AC-7FD8C2383CA6}"/>
              </c:ext>
            </c:extLst>
          </c:dPt>
          <c:dPt>
            <c:idx val="1"/>
            <c:bubble3D val="0"/>
            <c:spPr>
              <a:solidFill>
                <a:schemeClr val="bg2">
                  <a:alpha val="60000"/>
                </a:schemeClr>
              </a:solidFill>
              <a:ln w="19050">
                <a:noFill/>
              </a:ln>
              <a:effectLst/>
            </c:spPr>
            <c:extLst>
              <c:ext xmlns:c16="http://schemas.microsoft.com/office/drawing/2014/chart" uri="{C3380CC4-5D6E-409C-BE32-E72D297353CC}">
                <c16:uniqueId val="{00000003-4DB4-4679-80AC-7FD8C2383CA6}"/>
              </c:ext>
            </c:extLst>
          </c:dPt>
          <c:val>
            <c:numRef>
              <c:f>Sheet1!$B$1:$C$1</c:f>
              <c:numCache>
                <c:formatCode>0%</c:formatCode>
                <c:ptCount val="2"/>
                <c:pt idx="0">
                  <c:v>0.97</c:v>
                </c:pt>
                <c:pt idx="1">
                  <c:v>0.03</c:v>
                </c:pt>
              </c:numCache>
            </c:numRef>
          </c:val>
          <c:extLst>
            <c:ext xmlns:c16="http://schemas.microsoft.com/office/drawing/2014/chart" uri="{C3380CC4-5D6E-409C-BE32-E72D297353CC}">
              <c16:uniqueId val="{00000004-4DB4-4679-80AC-7FD8C2383CA6}"/>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84334-498C-4AE5-AD16-0C2B1D6CFC88}"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87300D65-DB74-48A8-9394-EA44406C3C2C}">
      <dgm:prSet phldrT="[Text]"/>
      <dgm:spPr/>
      <dgm:t>
        <a:bodyPr/>
        <a:lstStyle/>
        <a:p>
          <a:r>
            <a:rPr lang="en-US" dirty="0"/>
            <a:t>46%</a:t>
          </a:r>
        </a:p>
      </dgm:t>
    </dgm:pt>
    <dgm:pt modelId="{36FE387E-5D02-4240-8525-77EDE18EB89E}" type="parTrans" cxnId="{EFDAA9D0-D32D-4ACC-BCC6-839C8375F3F0}">
      <dgm:prSet/>
      <dgm:spPr/>
      <dgm:t>
        <a:bodyPr/>
        <a:lstStyle/>
        <a:p>
          <a:endParaRPr lang="en-US"/>
        </a:p>
      </dgm:t>
    </dgm:pt>
    <dgm:pt modelId="{B0FBE04A-3FFC-4A1F-ABFB-37B3EEF094A2}" type="sibTrans" cxnId="{EFDAA9D0-D32D-4ACC-BCC6-839C8375F3F0}">
      <dgm:prSet/>
      <dgm:spPr/>
      <dgm:t>
        <a:bodyPr/>
        <a:lstStyle/>
        <a:p>
          <a:endParaRPr lang="en-US" dirty="0"/>
        </a:p>
      </dgm:t>
    </dgm:pt>
    <dgm:pt modelId="{103BD05D-42F9-428B-BBA0-0ACDCDC3244B}">
      <dgm:prSet phldrT="[Text]"/>
      <dgm:spPr/>
      <dgm:t>
        <a:bodyPr/>
        <a:lstStyle/>
        <a:p>
          <a:r>
            <a:rPr lang="en-US" dirty="0"/>
            <a:t>45%</a:t>
          </a:r>
        </a:p>
      </dgm:t>
    </dgm:pt>
    <dgm:pt modelId="{510EA039-2545-4C91-A857-23AC15C0D66C}" type="parTrans" cxnId="{02A3310C-65E9-40C0-A823-929DAF4C0F66}">
      <dgm:prSet/>
      <dgm:spPr/>
      <dgm:t>
        <a:bodyPr/>
        <a:lstStyle/>
        <a:p>
          <a:endParaRPr lang="en-US"/>
        </a:p>
      </dgm:t>
    </dgm:pt>
    <dgm:pt modelId="{6D1A04C5-3AE4-42A3-81BB-AF70D82FFB3A}" type="sibTrans" cxnId="{02A3310C-65E9-40C0-A823-929DAF4C0F66}">
      <dgm:prSet/>
      <dgm:spPr/>
      <dgm:t>
        <a:bodyPr/>
        <a:lstStyle/>
        <a:p>
          <a:endParaRPr lang="en-US" dirty="0"/>
        </a:p>
      </dgm:t>
    </dgm:pt>
    <dgm:pt modelId="{48F48287-C949-4484-AD0A-B54E2F1E66F7}">
      <dgm:prSet phldrT="[Text]"/>
      <dgm:spPr/>
      <dgm:t>
        <a:bodyPr/>
        <a:lstStyle/>
        <a:p>
          <a:r>
            <a:rPr lang="en-US" dirty="0"/>
            <a:t>58%</a:t>
          </a:r>
        </a:p>
      </dgm:t>
    </dgm:pt>
    <dgm:pt modelId="{F4D09E94-7E59-433A-9527-78292C165C85}" type="parTrans" cxnId="{1FBA1456-B0BC-43B6-B441-9DAA97428900}">
      <dgm:prSet/>
      <dgm:spPr/>
      <dgm:t>
        <a:bodyPr/>
        <a:lstStyle/>
        <a:p>
          <a:endParaRPr lang="en-US"/>
        </a:p>
      </dgm:t>
    </dgm:pt>
    <dgm:pt modelId="{B63C8A54-D955-4CFE-865B-57281CD00D45}" type="sibTrans" cxnId="{1FBA1456-B0BC-43B6-B441-9DAA97428900}">
      <dgm:prSet/>
      <dgm:spPr/>
      <dgm:t>
        <a:bodyPr/>
        <a:lstStyle/>
        <a:p>
          <a:endParaRPr lang="en-US" dirty="0"/>
        </a:p>
      </dgm:t>
    </dgm:pt>
    <dgm:pt modelId="{6B549066-9BF7-4C40-8F11-4946D9774823}">
      <dgm:prSet phldrT="[Text]"/>
      <dgm:spPr/>
      <dgm:t>
        <a:bodyPr/>
        <a:lstStyle/>
        <a:p>
          <a:r>
            <a:rPr lang="en-US" b="1" dirty="0">
              <a:solidFill>
                <a:srgbClr val="002060"/>
              </a:solidFill>
            </a:rPr>
            <a:t>8%</a:t>
          </a:r>
        </a:p>
      </dgm:t>
    </dgm:pt>
    <dgm:pt modelId="{C5C36BD3-6355-44EE-BE12-9B627A430118}" type="parTrans" cxnId="{21A9752E-F761-4E4A-8C75-0ADB3FF36F04}">
      <dgm:prSet/>
      <dgm:spPr/>
      <dgm:t>
        <a:bodyPr/>
        <a:lstStyle/>
        <a:p>
          <a:endParaRPr lang="en-US"/>
        </a:p>
      </dgm:t>
    </dgm:pt>
    <dgm:pt modelId="{BC97BD7C-F954-4EC3-A6C5-F90E5B8C4E81}" type="sibTrans" cxnId="{21A9752E-F761-4E4A-8C75-0ADB3FF36F04}">
      <dgm:prSet/>
      <dgm:spPr/>
      <dgm:t>
        <a:bodyPr/>
        <a:lstStyle/>
        <a:p>
          <a:endParaRPr lang="en-US"/>
        </a:p>
      </dgm:t>
    </dgm:pt>
    <dgm:pt modelId="{C9BDD306-46EB-4E0E-88F4-47FA95E43933}">
      <dgm:prSet phldrT="[Text]"/>
      <dgm:spPr/>
      <dgm:t>
        <a:bodyPr/>
        <a:lstStyle/>
        <a:p>
          <a:r>
            <a:rPr lang="en-US" dirty="0">
              <a:solidFill>
                <a:schemeClr val="bg1"/>
              </a:solidFill>
            </a:rPr>
            <a:t>65</a:t>
          </a:r>
          <a:r>
            <a:rPr lang="en-US" dirty="0"/>
            <a:t>%</a:t>
          </a:r>
        </a:p>
      </dgm:t>
    </dgm:pt>
    <dgm:pt modelId="{EC1007AF-78AB-4AFD-83B8-6D1D586895F3}" type="parTrans" cxnId="{E8576C1A-4E5F-4101-AEA6-1F92001B1101}">
      <dgm:prSet/>
      <dgm:spPr/>
      <dgm:t>
        <a:bodyPr/>
        <a:lstStyle/>
        <a:p>
          <a:endParaRPr lang="en-US"/>
        </a:p>
      </dgm:t>
    </dgm:pt>
    <dgm:pt modelId="{E0756952-573E-4012-8213-5A1D5AA7833D}" type="sibTrans" cxnId="{E8576C1A-4E5F-4101-AEA6-1F92001B1101}">
      <dgm:prSet/>
      <dgm:spPr/>
      <dgm:t>
        <a:bodyPr/>
        <a:lstStyle/>
        <a:p>
          <a:endParaRPr lang="en-US" dirty="0"/>
        </a:p>
      </dgm:t>
    </dgm:pt>
    <dgm:pt modelId="{51420D6B-669B-4044-BC32-3D85F2DB9A73}" type="pres">
      <dgm:prSet presAssocID="{9ED84334-498C-4AE5-AD16-0C2B1D6CFC88}" presName="linearFlow" presStyleCnt="0">
        <dgm:presLayoutVars>
          <dgm:dir/>
          <dgm:resizeHandles val="exact"/>
        </dgm:presLayoutVars>
      </dgm:prSet>
      <dgm:spPr/>
    </dgm:pt>
    <dgm:pt modelId="{F241BB03-F6C7-4034-A097-E4288C3DA9D5}" type="pres">
      <dgm:prSet presAssocID="{87300D65-DB74-48A8-9394-EA44406C3C2C}" presName="node" presStyleLbl="node1" presStyleIdx="0" presStyleCnt="5">
        <dgm:presLayoutVars>
          <dgm:bulletEnabled val="1"/>
        </dgm:presLayoutVars>
      </dgm:prSet>
      <dgm:spPr/>
    </dgm:pt>
    <dgm:pt modelId="{C7B4CFCA-A0A7-4868-BC21-917EF6AB7279}" type="pres">
      <dgm:prSet presAssocID="{B0FBE04A-3FFC-4A1F-ABFB-37B3EEF094A2}" presName="spacerL" presStyleCnt="0"/>
      <dgm:spPr/>
    </dgm:pt>
    <dgm:pt modelId="{F57B2EF0-E9E8-406B-B923-2C25AC2199B2}" type="pres">
      <dgm:prSet presAssocID="{B0FBE04A-3FFC-4A1F-ABFB-37B3EEF094A2}" presName="sibTrans" presStyleLbl="sibTrans2D1" presStyleIdx="0" presStyleCnt="4" custAng="2747974"/>
      <dgm:spPr/>
    </dgm:pt>
    <dgm:pt modelId="{76007C7F-0F81-4E1E-B955-D92ABDCB9344}" type="pres">
      <dgm:prSet presAssocID="{B0FBE04A-3FFC-4A1F-ABFB-37B3EEF094A2}" presName="spacerR" presStyleCnt="0"/>
      <dgm:spPr/>
    </dgm:pt>
    <dgm:pt modelId="{7EC4D5FF-E2A8-45F0-B4F9-E9EA4B86E798}" type="pres">
      <dgm:prSet presAssocID="{103BD05D-42F9-428B-BBA0-0ACDCDC3244B}" presName="node" presStyleLbl="node1" presStyleIdx="1" presStyleCnt="5">
        <dgm:presLayoutVars>
          <dgm:bulletEnabled val="1"/>
        </dgm:presLayoutVars>
      </dgm:prSet>
      <dgm:spPr/>
    </dgm:pt>
    <dgm:pt modelId="{A6A2095A-65C0-4D86-A36F-06A62A60FE4C}" type="pres">
      <dgm:prSet presAssocID="{6D1A04C5-3AE4-42A3-81BB-AF70D82FFB3A}" presName="spacerL" presStyleCnt="0"/>
      <dgm:spPr/>
    </dgm:pt>
    <dgm:pt modelId="{F6FF8334-ED7B-4B08-9E43-EE6A50845FA1}" type="pres">
      <dgm:prSet presAssocID="{6D1A04C5-3AE4-42A3-81BB-AF70D82FFB3A}" presName="sibTrans" presStyleLbl="sibTrans2D1" presStyleIdx="1" presStyleCnt="4" custAng="2746927"/>
      <dgm:spPr/>
    </dgm:pt>
    <dgm:pt modelId="{01343A59-B5CC-41BE-9A95-94EF053150A1}" type="pres">
      <dgm:prSet presAssocID="{6D1A04C5-3AE4-42A3-81BB-AF70D82FFB3A}" presName="spacerR" presStyleCnt="0"/>
      <dgm:spPr/>
    </dgm:pt>
    <dgm:pt modelId="{BDF0DA23-9FA5-4D2B-B586-BCB74F4AA27E}" type="pres">
      <dgm:prSet presAssocID="{48F48287-C949-4484-AD0A-B54E2F1E66F7}" presName="node" presStyleLbl="node1" presStyleIdx="2" presStyleCnt="5">
        <dgm:presLayoutVars>
          <dgm:bulletEnabled val="1"/>
        </dgm:presLayoutVars>
      </dgm:prSet>
      <dgm:spPr/>
    </dgm:pt>
    <dgm:pt modelId="{43C0810B-56C6-4164-B342-8F5C434C1020}" type="pres">
      <dgm:prSet presAssocID="{B63C8A54-D955-4CFE-865B-57281CD00D45}" presName="spacerL" presStyleCnt="0"/>
      <dgm:spPr/>
    </dgm:pt>
    <dgm:pt modelId="{61C576CA-70A6-46BC-8120-035D5C24E7F1}" type="pres">
      <dgm:prSet presAssocID="{B63C8A54-D955-4CFE-865B-57281CD00D45}" presName="sibTrans" presStyleLbl="sibTrans2D1" presStyleIdx="2" presStyleCnt="4" custAng="2913643" custLinFactX="12060" custLinFactNeighborX="100000" custLinFactNeighborY="-14358"/>
      <dgm:spPr/>
    </dgm:pt>
    <dgm:pt modelId="{DCD47278-F90B-4BE5-A8C1-3B94C68638B9}" type="pres">
      <dgm:prSet presAssocID="{B63C8A54-D955-4CFE-865B-57281CD00D45}" presName="spacerR" presStyleCnt="0"/>
      <dgm:spPr/>
    </dgm:pt>
    <dgm:pt modelId="{140462BD-79BB-432D-9260-8070B287E42D}" type="pres">
      <dgm:prSet presAssocID="{C9BDD306-46EB-4E0E-88F4-47FA95E43933}" presName="node" presStyleLbl="node1" presStyleIdx="3" presStyleCnt="5">
        <dgm:presLayoutVars>
          <dgm:bulletEnabled val="1"/>
        </dgm:presLayoutVars>
      </dgm:prSet>
      <dgm:spPr/>
    </dgm:pt>
    <dgm:pt modelId="{A1ACA6A5-0A62-4FF3-8E1D-4AF58E3D7604}" type="pres">
      <dgm:prSet presAssocID="{E0756952-573E-4012-8213-5A1D5AA7833D}" presName="spacerL" presStyleCnt="0"/>
      <dgm:spPr/>
    </dgm:pt>
    <dgm:pt modelId="{D6E1CDF9-C47B-4307-B82A-4638BFDDB3A9}" type="pres">
      <dgm:prSet presAssocID="{E0756952-573E-4012-8213-5A1D5AA7833D}" presName="sibTrans" presStyleLbl="sibTrans2D1" presStyleIdx="3" presStyleCnt="4"/>
      <dgm:spPr/>
    </dgm:pt>
    <dgm:pt modelId="{881466AE-148E-46F2-93E3-B7DDE37EC3DC}" type="pres">
      <dgm:prSet presAssocID="{E0756952-573E-4012-8213-5A1D5AA7833D}" presName="spacerR" presStyleCnt="0"/>
      <dgm:spPr/>
    </dgm:pt>
    <dgm:pt modelId="{A566E001-0FDC-4887-8003-5B3D079F533D}" type="pres">
      <dgm:prSet presAssocID="{6B549066-9BF7-4C40-8F11-4946D9774823}" presName="node" presStyleLbl="node1" presStyleIdx="4" presStyleCnt="5">
        <dgm:presLayoutVars>
          <dgm:bulletEnabled val="1"/>
        </dgm:presLayoutVars>
      </dgm:prSet>
      <dgm:spPr/>
    </dgm:pt>
  </dgm:ptLst>
  <dgm:cxnLst>
    <dgm:cxn modelId="{02A3310C-65E9-40C0-A823-929DAF4C0F66}" srcId="{9ED84334-498C-4AE5-AD16-0C2B1D6CFC88}" destId="{103BD05D-42F9-428B-BBA0-0ACDCDC3244B}" srcOrd="1" destOrd="0" parTransId="{510EA039-2545-4C91-A857-23AC15C0D66C}" sibTransId="{6D1A04C5-3AE4-42A3-81BB-AF70D82FFB3A}"/>
    <dgm:cxn modelId="{E8576C1A-4E5F-4101-AEA6-1F92001B1101}" srcId="{9ED84334-498C-4AE5-AD16-0C2B1D6CFC88}" destId="{C9BDD306-46EB-4E0E-88F4-47FA95E43933}" srcOrd="3" destOrd="0" parTransId="{EC1007AF-78AB-4AFD-83B8-6D1D586895F3}" sibTransId="{E0756952-573E-4012-8213-5A1D5AA7833D}"/>
    <dgm:cxn modelId="{21A9752E-F761-4E4A-8C75-0ADB3FF36F04}" srcId="{9ED84334-498C-4AE5-AD16-0C2B1D6CFC88}" destId="{6B549066-9BF7-4C40-8F11-4946D9774823}" srcOrd="4" destOrd="0" parTransId="{C5C36BD3-6355-44EE-BE12-9B627A430118}" sibTransId="{BC97BD7C-F954-4EC3-A6C5-F90E5B8C4E81}"/>
    <dgm:cxn modelId="{99B77C35-4ED5-484A-B843-D523501CB250}" type="presOf" srcId="{9ED84334-498C-4AE5-AD16-0C2B1D6CFC88}" destId="{51420D6B-669B-4044-BC32-3D85F2DB9A73}" srcOrd="0" destOrd="0" presId="urn:microsoft.com/office/officeart/2005/8/layout/equation1"/>
    <dgm:cxn modelId="{0D8D8248-837C-43F6-8DAC-EC2C646BB5B9}" type="presOf" srcId="{B0FBE04A-3FFC-4A1F-ABFB-37B3EEF094A2}" destId="{F57B2EF0-E9E8-406B-B923-2C25AC2199B2}" srcOrd="0" destOrd="0" presId="urn:microsoft.com/office/officeart/2005/8/layout/equation1"/>
    <dgm:cxn modelId="{7DADED4F-6906-4CCF-B07D-8A8E244EC3A8}" type="presOf" srcId="{48F48287-C949-4484-AD0A-B54E2F1E66F7}" destId="{BDF0DA23-9FA5-4D2B-B586-BCB74F4AA27E}" srcOrd="0" destOrd="0" presId="urn:microsoft.com/office/officeart/2005/8/layout/equation1"/>
    <dgm:cxn modelId="{1FBA1456-B0BC-43B6-B441-9DAA97428900}" srcId="{9ED84334-498C-4AE5-AD16-0C2B1D6CFC88}" destId="{48F48287-C949-4484-AD0A-B54E2F1E66F7}" srcOrd="2" destOrd="0" parTransId="{F4D09E94-7E59-433A-9527-78292C165C85}" sibTransId="{B63C8A54-D955-4CFE-865B-57281CD00D45}"/>
    <dgm:cxn modelId="{8754B479-7D51-4601-91A3-D2778237CF25}" type="presOf" srcId="{B63C8A54-D955-4CFE-865B-57281CD00D45}" destId="{61C576CA-70A6-46BC-8120-035D5C24E7F1}" srcOrd="0" destOrd="0" presId="urn:microsoft.com/office/officeart/2005/8/layout/equation1"/>
    <dgm:cxn modelId="{4C014588-E584-4552-AC58-3FE702DF2D8D}" type="presOf" srcId="{C9BDD306-46EB-4E0E-88F4-47FA95E43933}" destId="{140462BD-79BB-432D-9260-8070B287E42D}" srcOrd="0" destOrd="0" presId="urn:microsoft.com/office/officeart/2005/8/layout/equation1"/>
    <dgm:cxn modelId="{E3C6F793-571E-43CB-9C49-4E4E4E565BE5}" type="presOf" srcId="{87300D65-DB74-48A8-9394-EA44406C3C2C}" destId="{F241BB03-F6C7-4034-A097-E4288C3DA9D5}" srcOrd="0" destOrd="0" presId="urn:microsoft.com/office/officeart/2005/8/layout/equation1"/>
    <dgm:cxn modelId="{85C4B897-D980-4BB1-9544-723E2C3DD4FB}" type="presOf" srcId="{103BD05D-42F9-428B-BBA0-0ACDCDC3244B}" destId="{7EC4D5FF-E2A8-45F0-B4F9-E9EA4B86E798}" srcOrd="0" destOrd="0" presId="urn:microsoft.com/office/officeart/2005/8/layout/equation1"/>
    <dgm:cxn modelId="{CCBDE0AF-E660-4BAD-8AE0-49C3F36B35E6}" type="presOf" srcId="{E0756952-573E-4012-8213-5A1D5AA7833D}" destId="{D6E1CDF9-C47B-4307-B82A-4638BFDDB3A9}" srcOrd="0" destOrd="0" presId="urn:microsoft.com/office/officeart/2005/8/layout/equation1"/>
    <dgm:cxn modelId="{4CA8C3CF-EF33-4827-9DFF-8AB13F3542D0}" type="presOf" srcId="{6D1A04C5-3AE4-42A3-81BB-AF70D82FFB3A}" destId="{F6FF8334-ED7B-4B08-9E43-EE6A50845FA1}" srcOrd="0" destOrd="0" presId="urn:microsoft.com/office/officeart/2005/8/layout/equation1"/>
    <dgm:cxn modelId="{EFDAA9D0-D32D-4ACC-BCC6-839C8375F3F0}" srcId="{9ED84334-498C-4AE5-AD16-0C2B1D6CFC88}" destId="{87300D65-DB74-48A8-9394-EA44406C3C2C}" srcOrd="0" destOrd="0" parTransId="{36FE387E-5D02-4240-8525-77EDE18EB89E}" sibTransId="{B0FBE04A-3FFC-4A1F-ABFB-37B3EEF094A2}"/>
    <dgm:cxn modelId="{B9B1A2E5-D02C-42C3-97F2-B50893E2BE2A}" type="presOf" srcId="{6B549066-9BF7-4C40-8F11-4946D9774823}" destId="{A566E001-0FDC-4887-8003-5B3D079F533D}" srcOrd="0" destOrd="0" presId="urn:microsoft.com/office/officeart/2005/8/layout/equation1"/>
    <dgm:cxn modelId="{41D5DBC3-4A4B-43DB-B79F-43B8A6B9667D}" type="presParOf" srcId="{51420D6B-669B-4044-BC32-3D85F2DB9A73}" destId="{F241BB03-F6C7-4034-A097-E4288C3DA9D5}" srcOrd="0" destOrd="0" presId="urn:microsoft.com/office/officeart/2005/8/layout/equation1"/>
    <dgm:cxn modelId="{3D5783BD-5107-4504-8548-091A89002223}" type="presParOf" srcId="{51420D6B-669B-4044-BC32-3D85F2DB9A73}" destId="{C7B4CFCA-A0A7-4868-BC21-917EF6AB7279}" srcOrd="1" destOrd="0" presId="urn:microsoft.com/office/officeart/2005/8/layout/equation1"/>
    <dgm:cxn modelId="{92608D5B-D706-4C1D-886F-F78D26939428}" type="presParOf" srcId="{51420D6B-669B-4044-BC32-3D85F2DB9A73}" destId="{F57B2EF0-E9E8-406B-B923-2C25AC2199B2}" srcOrd="2" destOrd="0" presId="urn:microsoft.com/office/officeart/2005/8/layout/equation1"/>
    <dgm:cxn modelId="{DD9A7CB6-B942-432D-9487-D3AE7811E6C3}" type="presParOf" srcId="{51420D6B-669B-4044-BC32-3D85F2DB9A73}" destId="{76007C7F-0F81-4E1E-B955-D92ABDCB9344}" srcOrd="3" destOrd="0" presId="urn:microsoft.com/office/officeart/2005/8/layout/equation1"/>
    <dgm:cxn modelId="{2B0F356D-4BC1-4338-85CF-A8E5F7229875}" type="presParOf" srcId="{51420D6B-669B-4044-BC32-3D85F2DB9A73}" destId="{7EC4D5FF-E2A8-45F0-B4F9-E9EA4B86E798}" srcOrd="4" destOrd="0" presId="urn:microsoft.com/office/officeart/2005/8/layout/equation1"/>
    <dgm:cxn modelId="{24CF8800-B2ED-4C4A-A52A-5BDE997792AF}" type="presParOf" srcId="{51420D6B-669B-4044-BC32-3D85F2DB9A73}" destId="{A6A2095A-65C0-4D86-A36F-06A62A60FE4C}" srcOrd="5" destOrd="0" presId="urn:microsoft.com/office/officeart/2005/8/layout/equation1"/>
    <dgm:cxn modelId="{C11FACA0-A6B3-46AD-AF28-28CEBD128823}" type="presParOf" srcId="{51420D6B-669B-4044-BC32-3D85F2DB9A73}" destId="{F6FF8334-ED7B-4B08-9E43-EE6A50845FA1}" srcOrd="6" destOrd="0" presId="urn:microsoft.com/office/officeart/2005/8/layout/equation1"/>
    <dgm:cxn modelId="{34B6AF2E-2B10-4B8B-B85A-010508EBD56A}" type="presParOf" srcId="{51420D6B-669B-4044-BC32-3D85F2DB9A73}" destId="{01343A59-B5CC-41BE-9A95-94EF053150A1}" srcOrd="7" destOrd="0" presId="urn:microsoft.com/office/officeart/2005/8/layout/equation1"/>
    <dgm:cxn modelId="{8B8CCEA1-F03D-4756-BFC4-C58A7510B747}" type="presParOf" srcId="{51420D6B-669B-4044-BC32-3D85F2DB9A73}" destId="{BDF0DA23-9FA5-4D2B-B586-BCB74F4AA27E}" srcOrd="8" destOrd="0" presId="urn:microsoft.com/office/officeart/2005/8/layout/equation1"/>
    <dgm:cxn modelId="{2A767A23-5CB3-4ACE-8486-1BC077DD7A32}" type="presParOf" srcId="{51420D6B-669B-4044-BC32-3D85F2DB9A73}" destId="{43C0810B-56C6-4164-B342-8F5C434C1020}" srcOrd="9" destOrd="0" presId="urn:microsoft.com/office/officeart/2005/8/layout/equation1"/>
    <dgm:cxn modelId="{F9C7CC0E-2D42-4F7A-BB06-04DC9A7411BC}" type="presParOf" srcId="{51420D6B-669B-4044-BC32-3D85F2DB9A73}" destId="{61C576CA-70A6-46BC-8120-035D5C24E7F1}" srcOrd="10" destOrd="0" presId="urn:microsoft.com/office/officeart/2005/8/layout/equation1"/>
    <dgm:cxn modelId="{86F9FC35-153A-4769-A46D-5E68D148C473}" type="presParOf" srcId="{51420D6B-669B-4044-BC32-3D85F2DB9A73}" destId="{DCD47278-F90B-4BE5-A8C1-3B94C68638B9}" srcOrd="11" destOrd="0" presId="urn:microsoft.com/office/officeart/2005/8/layout/equation1"/>
    <dgm:cxn modelId="{E34A5602-D2FC-4655-ACD3-7654C3EB7E9B}" type="presParOf" srcId="{51420D6B-669B-4044-BC32-3D85F2DB9A73}" destId="{140462BD-79BB-432D-9260-8070B287E42D}" srcOrd="12" destOrd="0" presId="urn:microsoft.com/office/officeart/2005/8/layout/equation1"/>
    <dgm:cxn modelId="{E22EE2AD-7DBC-4489-B80D-92E48D8F10C3}" type="presParOf" srcId="{51420D6B-669B-4044-BC32-3D85F2DB9A73}" destId="{A1ACA6A5-0A62-4FF3-8E1D-4AF58E3D7604}" srcOrd="13" destOrd="0" presId="urn:microsoft.com/office/officeart/2005/8/layout/equation1"/>
    <dgm:cxn modelId="{D1DED954-A494-4D02-B3B8-5AF9CDACC264}" type="presParOf" srcId="{51420D6B-669B-4044-BC32-3D85F2DB9A73}" destId="{D6E1CDF9-C47B-4307-B82A-4638BFDDB3A9}" srcOrd="14" destOrd="0" presId="urn:microsoft.com/office/officeart/2005/8/layout/equation1"/>
    <dgm:cxn modelId="{7A037C6F-0DDA-44E1-9F0C-8F1584898A1E}" type="presParOf" srcId="{51420D6B-669B-4044-BC32-3D85F2DB9A73}" destId="{881466AE-148E-46F2-93E3-B7DDE37EC3DC}" srcOrd="15" destOrd="0" presId="urn:microsoft.com/office/officeart/2005/8/layout/equation1"/>
    <dgm:cxn modelId="{082AB181-4A58-47CC-A70C-1423E2A87E93}" type="presParOf" srcId="{51420D6B-669B-4044-BC32-3D85F2DB9A73}" destId="{A566E001-0FDC-4887-8003-5B3D079F533D}"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1BB03-F6C7-4034-A097-E4288C3DA9D5}">
      <dsp:nvSpPr>
        <dsp:cNvPr id="0" name=""/>
        <dsp:cNvSpPr/>
      </dsp:nvSpPr>
      <dsp:spPr>
        <a:xfrm>
          <a:off x="6814" y="328558"/>
          <a:ext cx="920591" cy="920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46%</a:t>
          </a:r>
        </a:p>
      </dsp:txBody>
      <dsp:txXfrm>
        <a:off x="141631" y="463375"/>
        <a:ext cx="650957" cy="650957"/>
      </dsp:txXfrm>
    </dsp:sp>
    <dsp:sp modelId="{F57B2EF0-E9E8-406B-B923-2C25AC2199B2}">
      <dsp:nvSpPr>
        <dsp:cNvPr id="0" name=""/>
        <dsp:cNvSpPr/>
      </dsp:nvSpPr>
      <dsp:spPr>
        <a:xfrm rot="2747974">
          <a:off x="1002158" y="521882"/>
          <a:ext cx="533943" cy="53394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072932" y="726062"/>
        <a:ext cx="392395" cy="125583"/>
      </dsp:txXfrm>
    </dsp:sp>
    <dsp:sp modelId="{7EC4D5FF-E2A8-45F0-B4F9-E9EA4B86E798}">
      <dsp:nvSpPr>
        <dsp:cNvPr id="0" name=""/>
        <dsp:cNvSpPr/>
      </dsp:nvSpPr>
      <dsp:spPr>
        <a:xfrm>
          <a:off x="1610854" y="328558"/>
          <a:ext cx="920591" cy="920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45%</a:t>
          </a:r>
        </a:p>
      </dsp:txBody>
      <dsp:txXfrm>
        <a:off x="1745671" y="463375"/>
        <a:ext cx="650957" cy="650957"/>
      </dsp:txXfrm>
    </dsp:sp>
    <dsp:sp modelId="{F6FF8334-ED7B-4B08-9E43-EE6A50845FA1}">
      <dsp:nvSpPr>
        <dsp:cNvPr id="0" name=""/>
        <dsp:cNvSpPr/>
      </dsp:nvSpPr>
      <dsp:spPr>
        <a:xfrm rot="2746927">
          <a:off x="2606197" y="521882"/>
          <a:ext cx="533943" cy="53394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676971" y="726062"/>
        <a:ext cx="392395" cy="125583"/>
      </dsp:txXfrm>
    </dsp:sp>
    <dsp:sp modelId="{BDF0DA23-9FA5-4D2B-B586-BCB74F4AA27E}">
      <dsp:nvSpPr>
        <dsp:cNvPr id="0" name=""/>
        <dsp:cNvSpPr/>
      </dsp:nvSpPr>
      <dsp:spPr>
        <a:xfrm>
          <a:off x="3214893" y="328558"/>
          <a:ext cx="920591" cy="920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58%</a:t>
          </a:r>
        </a:p>
      </dsp:txBody>
      <dsp:txXfrm>
        <a:off x="3349710" y="463375"/>
        <a:ext cx="650957" cy="650957"/>
      </dsp:txXfrm>
    </dsp:sp>
    <dsp:sp modelId="{61C576CA-70A6-46BC-8120-035D5C24E7F1}">
      <dsp:nvSpPr>
        <dsp:cNvPr id="0" name=""/>
        <dsp:cNvSpPr/>
      </dsp:nvSpPr>
      <dsp:spPr>
        <a:xfrm rot="2913643">
          <a:off x="4349382" y="445218"/>
          <a:ext cx="533943" cy="53394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420156" y="649398"/>
        <a:ext cx="392395" cy="125583"/>
      </dsp:txXfrm>
    </dsp:sp>
    <dsp:sp modelId="{140462BD-79BB-432D-9260-8070B287E42D}">
      <dsp:nvSpPr>
        <dsp:cNvPr id="0" name=""/>
        <dsp:cNvSpPr/>
      </dsp:nvSpPr>
      <dsp:spPr>
        <a:xfrm>
          <a:off x="4818932" y="328558"/>
          <a:ext cx="920591" cy="920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65</a:t>
          </a:r>
          <a:r>
            <a:rPr lang="en-US" sz="2600" kern="1200" dirty="0"/>
            <a:t>%</a:t>
          </a:r>
        </a:p>
      </dsp:txBody>
      <dsp:txXfrm>
        <a:off x="4953749" y="463375"/>
        <a:ext cx="650957" cy="650957"/>
      </dsp:txXfrm>
    </dsp:sp>
    <dsp:sp modelId="{D6E1CDF9-C47B-4307-B82A-4638BFDDB3A9}">
      <dsp:nvSpPr>
        <dsp:cNvPr id="0" name=""/>
        <dsp:cNvSpPr/>
      </dsp:nvSpPr>
      <dsp:spPr>
        <a:xfrm>
          <a:off x="5814276" y="521882"/>
          <a:ext cx="533943" cy="53394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5885050" y="631874"/>
        <a:ext cx="392395" cy="313959"/>
      </dsp:txXfrm>
    </dsp:sp>
    <dsp:sp modelId="{A566E001-0FDC-4887-8003-5B3D079F533D}">
      <dsp:nvSpPr>
        <dsp:cNvPr id="0" name=""/>
        <dsp:cNvSpPr/>
      </dsp:nvSpPr>
      <dsp:spPr>
        <a:xfrm>
          <a:off x="6422971" y="328558"/>
          <a:ext cx="920591" cy="920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rPr>
            <a:t>8%</a:t>
          </a:r>
        </a:p>
      </dsp:txBody>
      <dsp:txXfrm>
        <a:off x="6557788" y="463375"/>
        <a:ext cx="650957" cy="6509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0.28265</cdr:x>
      <cdr:y>0.30434</cdr:y>
    </cdr:from>
    <cdr:to>
      <cdr:x>0.72962</cdr:x>
      <cdr:y>0.45442</cdr:y>
    </cdr:to>
    <cdr:sp macro="" textlink="">
      <cdr:nvSpPr>
        <cdr:cNvPr id="2" name="TextBox 9"/>
        <cdr:cNvSpPr txBox="1"/>
      </cdr:nvSpPr>
      <cdr:spPr>
        <a:xfrm xmlns:a="http://schemas.openxmlformats.org/drawingml/2006/main">
          <a:off x="497804" y="717721"/>
          <a:ext cx="787195"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solidFill>
                <a:schemeClr val="accent1"/>
              </a:solidFill>
              <a:latin typeface="Franklin Gothic Demi Cond" panose="020B0706030402020204" pitchFamily="34" charset="0"/>
            </a:rPr>
            <a:t>43%</a:t>
          </a:r>
          <a:endParaRPr lang="en-US" sz="2300" spc="-200" baseline="30000" dirty="0">
            <a:solidFill>
              <a:schemeClr val="accent1"/>
            </a:solidFill>
            <a:latin typeface="Franklin Gothic Demi Cond" panose="020B07060304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0.32533</cdr:x>
      <cdr:y>0.34287</cdr:y>
    </cdr:from>
    <cdr:to>
      <cdr:x>0.67467</cdr:x>
      <cdr:y>0.50594</cdr:y>
    </cdr:to>
    <cdr:sp macro="" textlink="">
      <cdr:nvSpPr>
        <cdr:cNvPr id="2" name="TextBox 9"/>
        <cdr:cNvSpPr txBox="1"/>
      </cdr:nvSpPr>
      <cdr:spPr>
        <a:xfrm xmlns:a="http://schemas.openxmlformats.org/drawingml/2006/main">
          <a:off x="622065" y="744151"/>
          <a:ext cx="667975"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latin typeface="Franklin Gothic Demi Cond" panose="020B0706030402020204" pitchFamily="34" charset="0"/>
            </a:rPr>
            <a:t>72</a:t>
          </a:r>
          <a:r>
            <a:rPr lang="en-US" sz="2300" spc="-200" baseline="30000" dirty="0">
              <a:latin typeface="Franklin Gothic Demi Cond" panose="020B0706030402020204" pitchFamily="34" charset="0"/>
            </a:rPr>
            <a:t>%</a:t>
          </a:r>
        </a:p>
      </cdr:txBody>
    </cdr:sp>
  </cdr:relSizeAnchor>
</c:userShapes>
</file>

<file path=ppt/drawings/drawing11.xml><?xml version="1.0" encoding="utf-8"?>
<c:userShapes xmlns:c="http://schemas.openxmlformats.org/drawingml/2006/chart">
  <cdr:relSizeAnchor xmlns:cdr="http://schemas.openxmlformats.org/drawingml/2006/chartDrawing">
    <cdr:from>
      <cdr:x>0.32533</cdr:x>
      <cdr:y>0.49406</cdr:y>
    </cdr:from>
    <cdr:to>
      <cdr:x>0.67467</cdr:x>
      <cdr:y>0.64483</cdr:y>
    </cdr:to>
    <cdr:sp macro="" textlink="">
      <cdr:nvSpPr>
        <cdr:cNvPr id="2" name="TextBox 9"/>
        <cdr:cNvSpPr txBox="1"/>
      </cdr:nvSpPr>
      <cdr:spPr>
        <a:xfrm xmlns:a="http://schemas.openxmlformats.org/drawingml/2006/main">
          <a:off x="582535" y="1170542"/>
          <a:ext cx="625526" cy="35720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latin typeface="Franklin Gothic Demi Cond" panose="020B0706030402020204" pitchFamily="34" charset="0"/>
            </a:rPr>
            <a:t>79%</a:t>
          </a:r>
          <a:endParaRPr lang="en-US" sz="2300" spc="-200" baseline="30000" dirty="0">
            <a:latin typeface="Franklin Gothic Demi Cond" panose="020B07060304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0.33085</cdr:x>
      <cdr:y>0.47733</cdr:y>
    </cdr:from>
    <cdr:to>
      <cdr:x>0.68019</cdr:x>
      <cdr:y>0.645</cdr:y>
    </cdr:to>
    <cdr:sp macro="" textlink="">
      <cdr:nvSpPr>
        <cdr:cNvPr id="2" name="TextBox 9"/>
        <cdr:cNvSpPr txBox="1"/>
      </cdr:nvSpPr>
      <cdr:spPr>
        <a:xfrm xmlns:a="http://schemas.openxmlformats.org/drawingml/2006/main">
          <a:off x="578311" y="1007628"/>
          <a:ext cx="610624" cy="35394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latin typeface="Franklin Gothic Demi Cond" panose="020B0706030402020204" pitchFamily="34" charset="0"/>
            </a:rPr>
            <a:t>71</a:t>
          </a:r>
          <a:r>
            <a:rPr lang="en-US" sz="2300" spc="-200" baseline="30000" dirty="0">
              <a:latin typeface="Franklin Gothic Demi Cond" panose="020B07060304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0.32533</cdr:x>
      <cdr:y>0.35845</cdr:y>
    </cdr:from>
    <cdr:to>
      <cdr:x>0.67467</cdr:x>
      <cdr:y>0.49036</cdr:y>
    </cdr:to>
    <cdr:sp macro="" textlink="">
      <cdr:nvSpPr>
        <cdr:cNvPr id="2" name="TextBox 9"/>
        <cdr:cNvSpPr txBox="1"/>
      </cdr:nvSpPr>
      <cdr:spPr>
        <a:xfrm xmlns:a="http://schemas.openxmlformats.org/drawingml/2006/main">
          <a:off x="587542" y="961827"/>
          <a:ext cx="630904"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solidFill>
                <a:schemeClr val="accent1"/>
              </a:solidFill>
              <a:latin typeface="Franklin Gothic Demi Cond" panose="020B0706030402020204" pitchFamily="34" charset="0"/>
            </a:rPr>
            <a:t>59</a:t>
          </a:r>
          <a:r>
            <a:rPr lang="en-US" sz="2300" spc="-200" baseline="30000" dirty="0">
              <a:solidFill>
                <a:schemeClr val="accent1"/>
              </a:solidFill>
              <a:latin typeface="Franklin Gothic Demi Cond" panose="020B0706030402020204" pitchFamily="34" charset="0"/>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0.30907</cdr:x>
      <cdr:y>0.2788</cdr:y>
    </cdr:from>
    <cdr:to>
      <cdr:x>0.63311</cdr:x>
      <cdr:y>0.43225</cdr:y>
    </cdr:to>
    <cdr:sp macro="" textlink="">
      <cdr:nvSpPr>
        <cdr:cNvPr id="2" name="TextBox 9"/>
        <cdr:cNvSpPr txBox="1"/>
      </cdr:nvSpPr>
      <cdr:spPr>
        <a:xfrm xmlns:a="http://schemas.openxmlformats.org/drawingml/2006/main">
          <a:off x="537307" y="643112"/>
          <a:ext cx="563333"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solidFill>
                <a:schemeClr val="accent1"/>
              </a:solidFill>
              <a:latin typeface="Franklin Gothic Demi Cond" panose="020B0706030402020204" pitchFamily="34" charset="0"/>
            </a:rPr>
            <a:t>8%</a:t>
          </a:r>
          <a:endParaRPr lang="en-US" sz="2300" spc="-200" baseline="30000" dirty="0">
            <a:solidFill>
              <a:schemeClr val="accent1"/>
            </a:solidFill>
            <a:latin typeface="Franklin Gothic Demi Cond" panose="020B07060304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0.36734</cdr:x>
      <cdr:y>0.34557</cdr:y>
    </cdr:from>
    <cdr:to>
      <cdr:x>0.64712</cdr:x>
      <cdr:y>0.48524</cdr:y>
    </cdr:to>
    <cdr:sp macro="" textlink="">
      <cdr:nvSpPr>
        <cdr:cNvPr id="2" name="TextBox 9"/>
        <cdr:cNvSpPr txBox="1"/>
      </cdr:nvSpPr>
      <cdr:spPr>
        <a:xfrm xmlns:a="http://schemas.openxmlformats.org/drawingml/2006/main">
          <a:off x="658873" y="875782"/>
          <a:ext cx="501822"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solidFill>
                <a:schemeClr val="accent1"/>
              </a:solidFill>
              <a:latin typeface="Franklin Gothic Demi Cond" panose="020B0706030402020204" pitchFamily="34" charset="0"/>
            </a:rPr>
            <a:t>64</a:t>
          </a:r>
          <a:r>
            <a:rPr lang="en-US" sz="2300" spc="-200" baseline="30000" dirty="0">
              <a:solidFill>
                <a:schemeClr val="accent1"/>
              </a:solidFill>
              <a:latin typeface="Franklin Gothic Demi Cond" panose="020B0706030402020204" pitchFamily="34"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0.3261</cdr:x>
      <cdr:y>0.35779</cdr:y>
    </cdr:from>
    <cdr:to>
      <cdr:x>0.68085</cdr:x>
      <cdr:y>0.51325</cdr:y>
    </cdr:to>
    <cdr:sp macro="" textlink="">
      <cdr:nvSpPr>
        <cdr:cNvPr id="2" name="TextBox 9"/>
        <cdr:cNvSpPr txBox="1"/>
      </cdr:nvSpPr>
      <cdr:spPr>
        <a:xfrm xmlns:a="http://schemas.openxmlformats.org/drawingml/2006/main">
          <a:off x="584650" y="814572"/>
          <a:ext cx="636019"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solidFill>
                <a:schemeClr val="accent1"/>
              </a:solidFill>
              <a:latin typeface="Franklin Gothic Demi Cond" panose="020B0706030402020204" pitchFamily="34" charset="0"/>
            </a:rPr>
            <a:t>78</a:t>
          </a:r>
          <a:r>
            <a:rPr lang="en-US" sz="2300" spc="-200" baseline="30000" dirty="0">
              <a:solidFill>
                <a:schemeClr val="accent1"/>
              </a:solidFill>
              <a:latin typeface="Franklin Gothic Demi Cond" panose="020B0706030402020204" pitchFamily="34" charset="0"/>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0.33534</cdr:x>
      <cdr:y>0.31519</cdr:y>
    </cdr:from>
    <cdr:to>
      <cdr:x>0.66384</cdr:x>
      <cdr:y>0.45539</cdr:y>
    </cdr:to>
    <cdr:sp macro="" textlink="">
      <cdr:nvSpPr>
        <cdr:cNvPr id="2" name="TextBox 9"/>
        <cdr:cNvSpPr txBox="1"/>
      </cdr:nvSpPr>
      <cdr:spPr>
        <a:xfrm xmlns:a="http://schemas.openxmlformats.org/drawingml/2006/main">
          <a:off x="586917" y="795779"/>
          <a:ext cx="574945"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solidFill>
                <a:schemeClr val="accent1"/>
              </a:solidFill>
              <a:latin typeface="Franklin Gothic Demi Cond" panose="020B0706030402020204" pitchFamily="34" charset="0"/>
            </a:rPr>
            <a:t>73</a:t>
          </a:r>
          <a:r>
            <a:rPr lang="en-US" sz="2300" spc="-200" baseline="30000" dirty="0">
              <a:solidFill>
                <a:schemeClr val="accent1"/>
              </a:solidFill>
              <a:latin typeface="Franklin Gothic Demi Cond" panose="020B0706030402020204" pitchFamily="34" charset="0"/>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0.32533</cdr:x>
      <cdr:y>0.34201</cdr:y>
    </cdr:from>
    <cdr:to>
      <cdr:x>0.67467</cdr:x>
      <cdr:y>0.5068</cdr:y>
    </cdr:to>
    <cdr:sp macro="" textlink="">
      <cdr:nvSpPr>
        <cdr:cNvPr id="2" name="TextBox 9"/>
        <cdr:cNvSpPr txBox="1"/>
      </cdr:nvSpPr>
      <cdr:spPr>
        <a:xfrm xmlns:a="http://schemas.openxmlformats.org/drawingml/2006/main">
          <a:off x="577701" y="734545"/>
          <a:ext cx="620335"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latin typeface="Franklin Gothic Demi Cond" panose="020B0706030402020204" pitchFamily="34" charset="0"/>
            </a:rPr>
            <a:t>96</a:t>
          </a:r>
          <a:r>
            <a:rPr lang="en-US" sz="2300" spc="-200" baseline="30000" dirty="0">
              <a:latin typeface="Franklin Gothic Demi Cond" panose="020B0706030402020204" pitchFamily="34" charset="0"/>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0.32533</cdr:x>
      <cdr:y>0.34902</cdr:y>
    </cdr:from>
    <cdr:to>
      <cdr:x>0.67467</cdr:x>
      <cdr:y>0.49979</cdr:y>
    </cdr:to>
    <cdr:sp macro="" textlink="">
      <cdr:nvSpPr>
        <cdr:cNvPr id="2" name="TextBox 9"/>
        <cdr:cNvSpPr txBox="1"/>
      </cdr:nvSpPr>
      <cdr:spPr>
        <a:xfrm xmlns:a="http://schemas.openxmlformats.org/drawingml/2006/main">
          <a:off x="513380" y="819388"/>
          <a:ext cx="551269"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latin typeface="Franklin Gothic Demi Cond" panose="020B0706030402020204" pitchFamily="34" charset="0"/>
            </a:rPr>
            <a:t>98%</a:t>
          </a:r>
          <a:endParaRPr lang="en-US" sz="2300" spc="-200" baseline="30000" dirty="0">
            <a:latin typeface="Franklin Gothic Demi Cond" panose="020B07060304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0.32533</cdr:x>
      <cdr:y>0.34057</cdr:y>
    </cdr:from>
    <cdr:to>
      <cdr:x>0.67467</cdr:x>
      <cdr:y>0.50824</cdr:y>
    </cdr:to>
    <cdr:sp macro="" textlink="">
      <cdr:nvSpPr>
        <cdr:cNvPr id="2" name="TextBox 9"/>
        <cdr:cNvSpPr txBox="1"/>
      </cdr:nvSpPr>
      <cdr:spPr>
        <a:xfrm xmlns:a="http://schemas.openxmlformats.org/drawingml/2006/main">
          <a:off x="568656" y="718930"/>
          <a:ext cx="610625" cy="3539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tIns="0" rIns="0" bIns="0" rtlCol="0" anchor="ctr">
          <a:spAutoFit/>
        </a:bodyPr>
        <a:lstStyle xmlns:a="http://schemas.openxmlformats.org/drawingml/2006/main">
          <a:defPPr>
            <a:defRPr lang="en-GB"/>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2300" spc="-200" dirty="0">
              <a:latin typeface="Franklin Gothic Demi Cond" panose="020B0706030402020204" pitchFamily="34" charset="0"/>
            </a:rPr>
            <a:t>97</a:t>
          </a:r>
          <a:r>
            <a:rPr lang="en-US" sz="2300" spc="-200" baseline="30000" dirty="0">
              <a:latin typeface="Franklin Gothic Demi Cond" panose="020B0706030402020204" pitchFamily="34"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ACDD2-CC38-4C3D-BEF7-FBD289EB5CCD}"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8CEF6-D87A-4B93-B5DA-225B3B40C1C9}" type="slidenum">
              <a:rPr lang="en-US" smtClean="0"/>
              <a:t>‹#›</a:t>
            </a:fld>
            <a:endParaRPr lang="en-US"/>
          </a:p>
        </p:txBody>
      </p:sp>
    </p:spTree>
    <p:extLst>
      <p:ext uri="{BB962C8B-B14F-4D97-AF65-F5344CB8AC3E}">
        <p14:creationId xmlns:p14="http://schemas.microsoft.com/office/powerpoint/2010/main" val="151411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536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801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The Estimated Performance Improvement, or PI, calculation, is derived from Phillips' ROI calculation.  Essentially, PI is a measure of how much learners' job performance improved as a result of training, adjusted for bias.  </a:t>
            </a:r>
            <a:br>
              <a:rPr lang="en-US" dirty="0"/>
            </a:br>
            <a:br>
              <a:rPr lang="en-US" dirty="0"/>
            </a:b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Performance Improvement represents what percent of a learner's time requires the skills or knowledge learned in the training, multiplied by the percent of overall improvement in that particular area, multiplied by the percent of improvement due to training as opposed to any other factors.  We apply a bias adjustment of 65% to the improvement calculation, as research indicates that learners tend to overestimate their ability to apply training on the job, and on average, they overestimate by 35%.  The bias adjustment ensures that your PI calculation is more conservative to hedge against overstating the impact of training.</a:t>
            </a:r>
            <a:br>
              <a:rPr lang="en-US" dirty="0"/>
            </a:br>
            <a:br>
              <a:rPr lang="en-US" dirty="0"/>
            </a:b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Specifically, PI is calculated using standard questions from the MTM </a:t>
            </a:r>
            <a:r>
              <a:rPr lang="en-US" sz="1200" b="0" i="0" kern="1200" dirty="0" err="1">
                <a:solidFill>
                  <a:schemeClr val="tx1"/>
                </a:solidFill>
                <a:effectLst/>
                <a:latin typeface="Times New Roman" panose="02020603050405020304" pitchFamily="18" charset="0"/>
                <a:ea typeface="+mn-ea"/>
                <a:cs typeface="Times New Roman" panose="02020603050405020304" pitchFamily="18" charset="0"/>
              </a:rPr>
              <a:t>SmartSheets</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followed by the 65% bias adjustment: </a:t>
            </a:r>
          </a:p>
          <a:p>
            <a:pPr fontAlgn="base"/>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The content is applicable to _% of my job  x  </a:t>
            </a:r>
            <a:br>
              <a:rPr lang="en-US" sz="1200" b="0" i="0"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Over time, my job performance in areas related to this content will improve _%  x  </a:t>
            </a:r>
            <a:br>
              <a:rPr lang="en-US" sz="1200" b="0" i="0" kern="1200" dirty="0">
                <a:solidFill>
                  <a:schemeClr val="tx1"/>
                </a:solidFill>
                <a:effectLst/>
                <a:latin typeface="Times New Roman" panose="02020603050405020304" pitchFamily="18" charset="0"/>
                <a:ea typeface="+mn-ea"/>
                <a:cs typeface="Times New Roman" panose="02020603050405020304" pitchFamily="18" charset="0"/>
              </a:rPr>
            </a:b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I would attribute _% of my expected improvement to this learning experience  x 65%</a:t>
            </a:r>
          </a:p>
          <a:p>
            <a:pPr fontAlgn="base"/>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a:t>
            </a:r>
          </a:p>
          <a:p>
            <a:pPr fontAlgn="base"/>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PI is a key learning metric that indicates whether or not learners' job performance improved as a direct result of training, speaking to the impact of learning on the business.</a:t>
            </a:r>
          </a:p>
          <a:p>
            <a:endParaRPr lang="en-US" dirty="0"/>
          </a:p>
        </p:txBody>
      </p:sp>
    </p:spTree>
    <p:extLst>
      <p:ext uri="{BB962C8B-B14F-4D97-AF65-F5344CB8AC3E}">
        <p14:creationId xmlns:p14="http://schemas.microsoft.com/office/powerpoint/2010/main" val="5215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courses grouped in each of your Portfolios (Operational Efficiency, Drive Growth, Mitigate</a:t>
            </a:r>
            <a:r>
              <a:rPr lang="en-US" baseline="0" dirty="0"/>
              <a:t> Risk, and Foundational Skills) are intended to meet specific business objectives and achieve specific business results.  Here, your intention is to validate whether or not the courses/programs you deployed in each Portfolio accomplished the </a:t>
            </a:r>
            <a:r>
              <a:rPr lang="en-US" baseline="0"/>
              <a:t>intended business results.</a:t>
            </a:r>
            <a:endParaRPr lang="en-US" dirty="0"/>
          </a:p>
        </p:txBody>
      </p:sp>
    </p:spTree>
    <p:extLst>
      <p:ext uri="{BB962C8B-B14F-4D97-AF65-F5344CB8AC3E}">
        <p14:creationId xmlns:p14="http://schemas.microsoft.com/office/powerpoint/2010/main" val="4191656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8CEF6-D87A-4B93-B5DA-225B3B40C1C9}" type="slidenum">
              <a:rPr lang="en-US" smtClean="0"/>
              <a:t>18</a:t>
            </a:fld>
            <a:endParaRPr lang="en-US"/>
          </a:p>
        </p:txBody>
      </p:sp>
    </p:spTree>
    <p:extLst>
      <p:ext uri="{BB962C8B-B14F-4D97-AF65-F5344CB8AC3E}">
        <p14:creationId xmlns:p14="http://schemas.microsoft.com/office/powerpoint/2010/main" val="161769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8CEF6-D87A-4B93-B5DA-225B3B40C1C9}" type="slidenum">
              <a:rPr lang="en-US" smtClean="0"/>
              <a:t>20</a:t>
            </a:fld>
            <a:endParaRPr lang="en-US"/>
          </a:p>
        </p:txBody>
      </p:sp>
    </p:spTree>
    <p:extLst>
      <p:ext uri="{BB962C8B-B14F-4D97-AF65-F5344CB8AC3E}">
        <p14:creationId xmlns:p14="http://schemas.microsoft.com/office/powerpoint/2010/main" val="311300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8CEF6-D87A-4B93-B5DA-225B3B40C1C9}" type="slidenum">
              <a:rPr lang="en-US" smtClean="0"/>
              <a:t>21</a:t>
            </a:fld>
            <a:endParaRPr lang="en-US"/>
          </a:p>
        </p:txBody>
      </p:sp>
    </p:spTree>
    <p:extLst>
      <p:ext uri="{BB962C8B-B14F-4D97-AF65-F5344CB8AC3E}">
        <p14:creationId xmlns:p14="http://schemas.microsoft.com/office/powerpoint/2010/main" val="773899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8CEF6-D87A-4B93-B5DA-225B3B40C1C9}" type="slidenum">
              <a:rPr lang="en-US" smtClean="0"/>
              <a:t>22</a:t>
            </a:fld>
            <a:endParaRPr lang="en-US"/>
          </a:p>
        </p:txBody>
      </p:sp>
    </p:spTree>
    <p:extLst>
      <p:ext uri="{BB962C8B-B14F-4D97-AF65-F5344CB8AC3E}">
        <p14:creationId xmlns:p14="http://schemas.microsoft.com/office/powerpoint/2010/main" val="90257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048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119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9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8CEF6-D87A-4B93-B5DA-225B3B40C1C9}" type="slidenum">
              <a:rPr lang="en-US" smtClean="0"/>
              <a:t>4</a:t>
            </a:fld>
            <a:endParaRPr lang="en-US"/>
          </a:p>
        </p:txBody>
      </p:sp>
    </p:spTree>
    <p:extLst>
      <p:ext uri="{BB962C8B-B14F-4D97-AF65-F5344CB8AC3E}">
        <p14:creationId xmlns:p14="http://schemas.microsoft.com/office/powerpoint/2010/main" val="329077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80075" cy="31956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09973" y="8687248"/>
            <a:ext cx="2990643" cy="456684"/>
          </a:xfrm>
          <a:prstGeom prst="rect">
            <a:avLst/>
          </a:prstGeom>
        </p:spPr>
        <p:txBody>
          <a:bodyPr lIns="90553" tIns="45277" rIns="90553" bIns="45277"/>
          <a:lstStyle/>
          <a:p>
            <a:fld id="{750429FA-AEA1-4CB5-BA84-FB0F7353015F}" type="slidenum">
              <a:rPr lang="en-GB" smtClean="0"/>
              <a:pPr/>
              <a:t>32</a:t>
            </a:fld>
            <a:endParaRPr lang="en-GB"/>
          </a:p>
        </p:txBody>
      </p:sp>
    </p:spTree>
    <p:extLst>
      <p:ext uri="{BB962C8B-B14F-4D97-AF65-F5344CB8AC3E}">
        <p14:creationId xmlns:p14="http://schemas.microsoft.com/office/powerpoint/2010/main" val="3996031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80075" cy="3195637"/>
          </a:xfrm>
        </p:spPr>
      </p:sp>
      <p:sp>
        <p:nvSpPr>
          <p:cNvPr id="3" name="Notes Placeholder 2"/>
          <p:cNvSpPr>
            <a:spLocks noGrp="1"/>
          </p:cNvSpPr>
          <p:nvPr>
            <p:ph type="body" idx="1"/>
          </p:nvPr>
        </p:nvSpPr>
        <p:spPr/>
        <p:txBody>
          <a:bodyPr/>
          <a:lstStyle/>
          <a:p>
            <a:r>
              <a:rPr lang="en-US" dirty="0"/>
              <a:t>This</a:t>
            </a:r>
            <a:r>
              <a:rPr lang="en-US" baseline="0" dirty="0"/>
              <a:t> slide provides some orientation to the data set we will be reviewing in today’s data summary.</a:t>
            </a:r>
          </a:p>
          <a:p>
            <a:endParaRPr lang="en-US" baseline="0" dirty="0"/>
          </a:p>
          <a:p>
            <a:endParaRPr lang="en-US" dirty="0"/>
          </a:p>
        </p:txBody>
      </p:sp>
      <p:sp>
        <p:nvSpPr>
          <p:cNvPr id="4" name="Slide Number Placeholder 3"/>
          <p:cNvSpPr>
            <a:spLocks noGrp="1"/>
          </p:cNvSpPr>
          <p:nvPr>
            <p:ph type="sldNum" sz="quarter" idx="10"/>
          </p:nvPr>
        </p:nvSpPr>
        <p:spPr>
          <a:xfrm>
            <a:off x="3909973" y="8687248"/>
            <a:ext cx="2990643" cy="456684"/>
          </a:xfrm>
          <a:prstGeom prst="rect">
            <a:avLst/>
          </a:prstGeom>
        </p:spPr>
        <p:txBody>
          <a:bodyPr lIns="90553" tIns="45277" rIns="90553" bIns="45277"/>
          <a:lstStyle/>
          <a:p>
            <a:fld id="{750429FA-AEA1-4CB5-BA84-FB0F7353015F}" type="slidenum">
              <a:rPr lang="en-GB" smtClean="0"/>
              <a:pPr/>
              <a:t>36</a:t>
            </a:fld>
            <a:endParaRPr lang="en-GB"/>
          </a:p>
        </p:txBody>
      </p:sp>
    </p:spTree>
    <p:extLst>
      <p:ext uri="{BB962C8B-B14F-4D97-AF65-F5344CB8AC3E}">
        <p14:creationId xmlns:p14="http://schemas.microsoft.com/office/powerpoint/2010/main" val="1353992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236663"/>
            <a:ext cx="5680075" cy="3195637"/>
          </a:xfrm>
        </p:spPr>
      </p:sp>
      <p:sp>
        <p:nvSpPr>
          <p:cNvPr id="3" name="Notes Placeholder 2"/>
          <p:cNvSpPr>
            <a:spLocks noGrp="1"/>
          </p:cNvSpPr>
          <p:nvPr>
            <p:ph type="body" idx="1"/>
          </p:nvPr>
        </p:nvSpPr>
        <p:spPr/>
        <p:txBody>
          <a:bodyPr/>
          <a:lstStyle/>
          <a:p>
            <a:r>
              <a:rPr lang="en-US" dirty="0"/>
              <a:t>And in case you are not familiar, this slide contains our</a:t>
            </a:r>
            <a:r>
              <a:rPr lang="en-US" baseline="0" dirty="0"/>
              <a:t> key KPIs, many of which you will see highlighted in today’s presentation.</a:t>
            </a:r>
            <a:endParaRPr lang="en-US" dirty="0"/>
          </a:p>
        </p:txBody>
      </p:sp>
      <p:sp>
        <p:nvSpPr>
          <p:cNvPr id="4" name="Slide Number Placeholder 3"/>
          <p:cNvSpPr>
            <a:spLocks noGrp="1"/>
          </p:cNvSpPr>
          <p:nvPr>
            <p:ph type="sldNum" sz="quarter" idx="10"/>
          </p:nvPr>
        </p:nvSpPr>
        <p:spPr>
          <a:xfrm>
            <a:off x="3909973" y="8687248"/>
            <a:ext cx="2990643" cy="456684"/>
          </a:xfrm>
          <a:prstGeom prst="rect">
            <a:avLst/>
          </a:prstGeom>
        </p:spPr>
        <p:txBody>
          <a:bodyPr lIns="90553" tIns="45277" rIns="90553" bIns="45277"/>
          <a:lstStyle/>
          <a:p>
            <a:fld id="{750429FA-AEA1-4CB5-BA84-FB0F7353015F}" type="slidenum">
              <a:rPr lang="en-GB" smtClean="0"/>
              <a:pPr/>
              <a:t>37</a:t>
            </a:fld>
            <a:endParaRPr lang="en-GB"/>
          </a:p>
        </p:txBody>
      </p:sp>
    </p:spTree>
    <p:extLst>
      <p:ext uri="{BB962C8B-B14F-4D97-AF65-F5344CB8AC3E}">
        <p14:creationId xmlns:p14="http://schemas.microsoft.com/office/powerpoint/2010/main" val="369162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85800"/>
            <a:ext cx="6096000" cy="3430588"/>
          </a:xfrm>
        </p:spPr>
      </p:sp>
      <p:sp>
        <p:nvSpPr>
          <p:cNvPr id="3" name="Notes Placeholder 2"/>
          <p:cNvSpPr>
            <a:spLocks noGrp="1"/>
          </p:cNvSpPr>
          <p:nvPr>
            <p:ph type="body" idx="1"/>
          </p:nvPr>
        </p:nvSpPr>
        <p:spPr/>
        <p:txBody>
          <a:bodyPr/>
          <a:lstStyle/>
          <a:p>
            <a:r>
              <a:rPr lang="en-US" sz="1400" baseline="0" dirty="0"/>
              <a:t>Update the shading on the donut charts by right clicking and updating with your own metrics</a:t>
            </a:r>
          </a:p>
          <a:p>
            <a:endParaRPr lang="en-US" sz="1400" baseline="0" dirty="0"/>
          </a:p>
          <a:p>
            <a:r>
              <a:rPr lang="en-US" sz="1400" baseline="0" dirty="0"/>
              <a:t>Your Executive Overview should be focused on the metrics that are most relevant to your business leaders: What business results were achieved as a result of our training (business results from Exec Summary report); Was the investment made in these programs worthwhile (ROI), Would learners recommend this training (NPS), Did on-the-job performance improve as a result of this training (PI), etc.</a:t>
            </a:r>
          </a:p>
          <a:p>
            <a:endParaRPr lang="en-US" sz="1400" baseline="0" dirty="0"/>
          </a:p>
          <a:p>
            <a:r>
              <a:rPr lang="en-US" sz="1400" baseline="0" dirty="0"/>
              <a:t>The Report Overviews and Report Job Aids can provide you with additional explanation of these various metrics and language to use while presenting to your business leaders.</a:t>
            </a:r>
          </a:p>
        </p:txBody>
      </p:sp>
      <p:sp>
        <p:nvSpPr>
          <p:cNvPr id="4" name="Slide Number Placeholder 3"/>
          <p:cNvSpPr>
            <a:spLocks noGrp="1"/>
          </p:cNvSpPr>
          <p:nvPr>
            <p:ph type="sldNum" sz="quarter" idx="10"/>
          </p:nvPr>
        </p:nvSpPr>
        <p:spPr>
          <a:xfrm>
            <a:off x="3933983" y="8767990"/>
            <a:ext cx="3009007" cy="460929"/>
          </a:xfrm>
          <a:prstGeom prst="rect">
            <a:avLst/>
          </a:prstGeom>
        </p:spPr>
        <p:txBody>
          <a:bodyPr lIns="90553" tIns="45277" rIns="90553" bIns="45277"/>
          <a:lstStyle/>
          <a:p>
            <a:fld id="{750429FA-AEA1-4CB5-BA84-FB0F7353015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3950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8CEF6-D87A-4B93-B5DA-225B3B40C1C9}" type="slidenum">
              <a:rPr lang="en-US" smtClean="0"/>
              <a:t>7</a:t>
            </a:fld>
            <a:endParaRPr lang="en-US"/>
          </a:p>
        </p:txBody>
      </p:sp>
    </p:spTree>
    <p:extLst>
      <p:ext uri="{BB962C8B-B14F-4D97-AF65-F5344CB8AC3E}">
        <p14:creationId xmlns:p14="http://schemas.microsoft.com/office/powerpoint/2010/main" val="57298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54163" y="8761321"/>
            <a:ext cx="3024443" cy="460578"/>
          </a:xfrm>
          <a:prstGeom prst="rect">
            <a:avLst/>
          </a:prstGeom>
        </p:spPr>
        <p:txBody>
          <a:bodyPr/>
          <a:lstStyle/>
          <a:p>
            <a:fld id="{750429FA-AEA1-4CB5-BA84-FB0F7353015F}" type="slidenum">
              <a:rPr lang="en-GB" smtClean="0"/>
              <a:pPr/>
              <a:t>8</a:t>
            </a:fld>
            <a:endParaRPr lang="en-GB"/>
          </a:p>
        </p:txBody>
      </p:sp>
    </p:spTree>
    <p:extLst>
      <p:ext uri="{BB962C8B-B14F-4D97-AF65-F5344CB8AC3E}">
        <p14:creationId xmlns:p14="http://schemas.microsoft.com/office/powerpoint/2010/main" val="199563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014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976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The Net Promoter Score (NPS) allows you to determine how likely learners are to recommend  your training, which is an</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indication of perceived value</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We recommend that you determine which courses and/or programs are the most strategic to your organization: which courses should have the highest level of job impact?  If you note low Net Promoter Scores with these courses, you should focus your improvement efforts here first.  Otherwise, focus your improvement efforts on the courses and/or training elements with the lowest Net Promoter Scores.  </a:t>
            </a:r>
            <a:endParaRPr lang="en-US" dirty="0"/>
          </a:p>
        </p:txBody>
      </p:sp>
    </p:spTree>
    <p:extLst>
      <p:ext uri="{BB962C8B-B14F-4D97-AF65-F5344CB8AC3E}">
        <p14:creationId xmlns:p14="http://schemas.microsoft.com/office/powerpoint/2010/main" val="393301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8CEF6-D87A-4B93-B5DA-225B3B40C1C9}" type="slidenum">
              <a:rPr lang="en-US" smtClean="0"/>
              <a:t>14</a:t>
            </a:fld>
            <a:endParaRPr lang="en-US"/>
          </a:p>
        </p:txBody>
      </p:sp>
    </p:spTree>
    <p:extLst>
      <p:ext uri="{BB962C8B-B14F-4D97-AF65-F5344CB8AC3E}">
        <p14:creationId xmlns:p14="http://schemas.microsoft.com/office/powerpoint/2010/main" val="3741325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E5CE11-F147-4D1D-9A7C-007775992E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22EFE7-7F14-48EA-B607-B35B4271F4C2}"/>
              </a:ext>
            </a:extLst>
          </p:cNvPr>
          <p:cNvSpPr>
            <a:spLocks noGrp="1"/>
          </p:cNvSpPr>
          <p:nvPr>
            <p:ph type="ctrTitle"/>
          </p:nvPr>
        </p:nvSpPr>
        <p:spPr>
          <a:xfrm>
            <a:off x="1524000" y="49534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CF3DEE-8726-450B-B2BD-6867BBFAA87E}"/>
              </a:ext>
            </a:extLst>
          </p:cNvPr>
          <p:cNvSpPr>
            <a:spLocks noGrp="1"/>
          </p:cNvSpPr>
          <p:nvPr>
            <p:ph type="subTitle" idx="1"/>
          </p:nvPr>
        </p:nvSpPr>
        <p:spPr>
          <a:xfrm>
            <a:off x="1524000" y="439887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001685E-5F6A-4D46-9099-1C41022BC51E}"/>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258617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32C399-9AB1-408E-A9AB-D3E00EEC7F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12190645" cy="6858000"/>
          </a:xfrm>
          <a:prstGeom prst="rect">
            <a:avLst/>
          </a:prstGeom>
        </p:spPr>
      </p:pic>
      <p:sp>
        <p:nvSpPr>
          <p:cNvPr id="2" name="Title 1">
            <a:extLst>
              <a:ext uri="{FF2B5EF4-FFF2-40B4-BE49-F238E27FC236}">
                <a16:creationId xmlns:a16="http://schemas.microsoft.com/office/drawing/2014/main" id="{A2E8D5A8-E4BE-47B5-BEDA-4B71A793590B}"/>
              </a:ext>
            </a:extLst>
          </p:cNvPr>
          <p:cNvSpPr>
            <a:spLocks noGrp="1"/>
          </p:cNvSpPr>
          <p:nvPr>
            <p:ph type="title"/>
          </p:nvPr>
        </p:nvSpPr>
        <p:spPr>
          <a:xfrm>
            <a:off x="838200" y="263526"/>
            <a:ext cx="10515600" cy="88068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77C6A51-3A7E-4A31-A9A6-3D7DBE5F64D9}"/>
              </a:ext>
            </a:extLst>
          </p:cNvPr>
          <p:cNvSpPr>
            <a:spLocks noGrp="1"/>
          </p:cNvSpPr>
          <p:nvPr>
            <p:ph idx="1"/>
          </p:nvPr>
        </p:nvSpPr>
        <p:spPr>
          <a:xfrm>
            <a:off x="838200" y="160318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26DE408-8837-4D31-8FF7-24EA77C2FE73}"/>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1011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1E06A9-C60C-40D3-B8A3-7A7EFB31FF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322" cy="6858381"/>
          </a:xfrm>
          <a:prstGeom prst="rect">
            <a:avLst/>
          </a:prstGeom>
        </p:spPr>
      </p:pic>
      <p:sp>
        <p:nvSpPr>
          <p:cNvPr id="2" name="Title 1">
            <a:extLst>
              <a:ext uri="{FF2B5EF4-FFF2-40B4-BE49-F238E27FC236}">
                <a16:creationId xmlns:a16="http://schemas.microsoft.com/office/drawing/2014/main" id="{A5F5BA47-F993-4350-869C-0E782FA63EAE}"/>
              </a:ext>
            </a:extLst>
          </p:cNvPr>
          <p:cNvSpPr>
            <a:spLocks noGrp="1"/>
          </p:cNvSpPr>
          <p:nvPr>
            <p:ph type="title"/>
          </p:nvPr>
        </p:nvSpPr>
        <p:spPr>
          <a:xfrm>
            <a:off x="838200" y="365125"/>
            <a:ext cx="10515600" cy="785517"/>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EE068C-D15E-4921-B5E3-4A21DC76E8C4}"/>
              </a:ext>
            </a:extLst>
          </p:cNvPr>
          <p:cNvSpPr>
            <a:spLocks noGrp="1"/>
          </p:cNvSpPr>
          <p:nvPr>
            <p:ph type="sldNum" sz="quarter" idx="12"/>
          </p:nvPr>
        </p:nvSpPr>
        <p:spPr/>
        <p:txBody>
          <a:bodyPr/>
          <a:lstStyle/>
          <a:p>
            <a:fld id="{C0D12EAE-8614-46E4-A451-38D4231AC27D}" type="slidenum">
              <a:rPr lang="en-US" smtClean="0"/>
              <a:t>‹#›</a:t>
            </a:fld>
            <a:endParaRPr lang="en-US"/>
          </a:p>
        </p:txBody>
      </p:sp>
      <p:sp>
        <p:nvSpPr>
          <p:cNvPr id="8" name="Text Placeholder 2">
            <a:extLst>
              <a:ext uri="{FF2B5EF4-FFF2-40B4-BE49-F238E27FC236}">
                <a16:creationId xmlns:a16="http://schemas.microsoft.com/office/drawing/2014/main" id="{52A408EE-D1FD-4FB4-8EBB-4D5CC919DA14}"/>
              </a:ext>
            </a:extLst>
          </p:cNvPr>
          <p:cNvSpPr>
            <a:spLocks noGrp="1"/>
          </p:cNvSpPr>
          <p:nvPr>
            <p:ph type="body" idx="1"/>
          </p:nvPr>
        </p:nvSpPr>
        <p:spPr>
          <a:xfrm>
            <a:off x="5070020" y="1933185"/>
            <a:ext cx="6277430" cy="785517"/>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86401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986BAA-7177-4214-80FF-EF0C05A98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322" cy="6858381"/>
          </a:xfrm>
          <a:prstGeom prst="rect">
            <a:avLst/>
          </a:prstGeom>
        </p:spPr>
      </p:pic>
      <p:sp>
        <p:nvSpPr>
          <p:cNvPr id="8" name="Title 1"/>
          <p:cNvSpPr>
            <a:spLocks noGrp="1"/>
          </p:cNvSpPr>
          <p:nvPr>
            <p:ph type="title"/>
          </p:nvPr>
        </p:nvSpPr>
        <p:spPr>
          <a:xfrm>
            <a:off x="5070020" y="1155043"/>
            <a:ext cx="6277429" cy="697285"/>
          </a:xfrm>
          <a:prstGeom prst="rect">
            <a:avLst/>
          </a:prstGeom>
        </p:spPr>
        <p:txBody>
          <a:bodyPr>
            <a:normAutofit/>
          </a:bodyPr>
          <a:lstStyle>
            <a:lvl1pPr>
              <a:defRPr sz="3600" b="0">
                <a:latin typeface="+mj-lt"/>
                <a:cs typeface="Arial" panose="020B0604020202020204" pitchFamily="34" charset="0"/>
              </a:defRPr>
            </a:lvl1pPr>
          </a:lstStyle>
          <a:p>
            <a:r>
              <a:rPr lang="en-US"/>
              <a:t>Click to edit Master title style</a:t>
            </a:r>
            <a:endParaRPr lang="en-CA" dirty="0"/>
          </a:p>
        </p:txBody>
      </p:sp>
      <p:sp>
        <p:nvSpPr>
          <p:cNvPr id="9" name="Text Placeholder 2"/>
          <p:cNvSpPr>
            <a:spLocks noGrp="1"/>
          </p:cNvSpPr>
          <p:nvPr>
            <p:ph type="body" idx="1"/>
          </p:nvPr>
        </p:nvSpPr>
        <p:spPr>
          <a:xfrm>
            <a:off x="5070020" y="1933185"/>
            <a:ext cx="6277430" cy="785517"/>
          </a:xfrm>
          <a:prstGeom prst="rect">
            <a:avLst/>
          </a:prstGeom>
        </p:spPr>
        <p:txBody>
          <a:bodyPr/>
          <a:lstStyle/>
          <a:p>
            <a:pPr lvl="0"/>
            <a:r>
              <a:rPr lang="en-US"/>
              <a:t>Edit Master text styles</a:t>
            </a:r>
          </a:p>
        </p:txBody>
      </p:sp>
      <p:sp>
        <p:nvSpPr>
          <p:cNvPr id="2" name="Slide Number Placeholder 1">
            <a:extLst>
              <a:ext uri="{FF2B5EF4-FFF2-40B4-BE49-F238E27FC236}">
                <a16:creationId xmlns:a16="http://schemas.microsoft.com/office/drawing/2014/main" id="{641073B0-3393-454A-828B-AD9C5C38F1AD}"/>
              </a:ext>
            </a:extLst>
          </p:cNvPr>
          <p:cNvSpPr>
            <a:spLocks noGrp="1"/>
          </p:cNvSpPr>
          <p:nvPr>
            <p:ph type="sldNum" sz="quarter" idx="10"/>
          </p:nvPr>
        </p:nvSpPr>
        <p:spPr/>
        <p:txBody>
          <a:bodyPr/>
          <a:lstStyle>
            <a:lvl1pPr>
              <a:defRPr>
                <a:solidFill>
                  <a:schemeClr val="tx1">
                    <a:lumMod val="65000"/>
                    <a:lumOff val="35000"/>
                  </a:schemeClr>
                </a:solidFill>
              </a:defRPr>
            </a:lvl1pPr>
          </a:lstStyle>
          <a:p>
            <a:fld id="{06F036B7-FBD3-43A0-8D2D-0604E125B6E5}" type="slidenum">
              <a:rPr lang="en-US" smtClean="0"/>
              <a:pPr/>
              <a:t>‹#›</a:t>
            </a:fld>
            <a:endParaRPr lang="en-US" dirty="0"/>
          </a:p>
        </p:txBody>
      </p:sp>
    </p:spTree>
    <p:extLst>
      <p:ext uri="{BB962C8B-B14F-4D97-AF65-F5344CB8AC3E}">
        <p14:creationId xmlns:p14="http://schemas.microsoft.com/office/powerpoint/2010/main" val="423997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5070020" y="1155043"/>
            <a:ext cx="6277429" cy="697285"/>
          </a:xfrm>
          <a:prstGeom prst="rect">
            <a:avLst/>
          </a:prstGeom>
        </p:spPr>
        <p:txBody>
          <a:bodyPr>
            <a:normAutofit/>
          </a:bodyPr>
          <a:lstStyle>
            <a:lvl1pPr>
              <a:defRPr sz="3600" b="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9" name="Text Placeholder 2"/>
          <p:cNvSpPr>
            <a:spLocks noGrp="1"/>
          </p:cNvSpPr>
          <p:nvPr>
            <p:ph type="body" idx="1"/>
          </p:nvPr>
        </p:nvSpPr>
        <p:spPr>
          <a:xfrm>
            <a:off x="5070020" y="1933185"/>
            <a:ext cx="6277430" cy="785517"/>
          </a:xfrm>
          <a:prstGeom prst="rect">
            <a:avLst/>
          </a:prstGeo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232F892C-4209-40F4-B0E2-D95AE6E33532}"/>
              </a:ext>
            </a:extLst>
          </p:cNvPr>
          <p:cNvSpPr>
            <a:spLocks noGrp="1"/>
          </p:cNvSpPr>
          <p:nvPr>
            <p:ph type="sldNum" sz="quarter" idx="10"/>
          </p:nvPr>
        </p:nvSpPr>
        <p:spPr/>
        <p:txBody>
          <a:bodyPr/>
          <a:lstStyle/>
          <a:p>
            <a:fld id="{06F036B7-FBD3-43A0-8D2D-0604E125B6E5}" type="slidenum">
              <a:rPr lang="en-US" smtClean="0"/>
              <a:pPr/>
              <a:t>‹#›</a:t>
            </a:fld>
            <a:endParaRPr lang="en-US"/>
          </a:p>
        </p:txBody>
      </p:sp>
    </p:spTree>
    <p:extLst>
      <p:ext uri="{BB962C8B-B14F-4D97-AF65-F5344CB8AC3E}">
        <p14:creationId xmlns:p14="http://schemas.microsoft.com/office/powerpoint/2010/main" val="201286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522506" y="1155043"/>
            <a:ext cx="6074238" cy="697285"/>
          </a:xfrm>
          <a:prstGeom prst="rect">
            <a:avLst/>
          </a:prstGeom>
        </p:spPr>
        <p:txBody>
          <a:bodyPr>
            <a:normAutofit/>
          </a:bodyPr>
          <a:lstStyle>
            <a:lvl1pPr>
              <a:defRPr sz="3600" b="0">
                <a:latin typeface="Arial" panose="020B0604020202020204" pitchFamily="34" charset="0"/>
                <a:cs typeface="Arial" panose="020B0604020202020204" pitchFamily="34" charset="0"/>
              </a:defRPr>
            </a:lvl1pPr>
          </a:lstStyle>
          <a:p>
            <a:r>
              <a:rPr lang="en-US"/>
              <a:t>Click to edit Master title style</a:t>
            </a:r>
            <a:endParaRPr lang="en-CA" dirty="0"/>
          </a:p>
        </p:txBody>
      </p:sp>
      <p:sp>
        <p:nvSpPr>
          <p:cNvPr id="9" name="Text Placeholder 2"/>
          <p:cNvSpPr>
            <a:spLocks noGrp="1"/>
          </p:cNvSpPr>
          <p:nvPr>
            <p:ph type="body" idx="1"/>
          </p:nvPr>
        </p:nvSpPr>
        <p:spPr>
          <a:xfrm>
            <a:off x="522505" y="1933185"/>
            <a:ext cx="6074239" cy="785517"/>
          </a:xfrm>
          <a:prstGeom prst="rect">
            <a:avLst/>
          </a:prstGeo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2A5DD99B-26D8-478E-827B-308848E6CD5B}"/>
              </a:ext>
            </a:extLst>
          </p:cNvPr>
          <p:cNvSpPr>
            <a:spLocks noGrp="1"/>
          </p:cNvSpPr>
          <p:nvPr>
            <p:ph type="sldNum" sz="quarter" idx="10"/>
          </p:nvPr>
        </p:nvSpPr>
        <p:spPr/>
        <p:txBody>
          <a:bodyPr/>
          <a:lstStyle/>
          <a:p>
            <a:fld id="{06F036B7-FBD3-43A0-8D2D-0604E125B6E5}" type="slidenum">
              <a:rPr lang="en-US" smtClean="0"/>
              <a:pPr/>
              <a:t>‹#›</a:t>
            </a:fld>
            <a:endParaRPr lang="en-US"/>
          </a:p>
        </p:txBody>
      </p:sp>
    </p:spTree>
    <p:extLst>
      <p:ext uri="{BB962C8B-B14F-4D97-AF65-F5344CB8AC3E}">
        <p14:creationId xmlns:p14="http://schemas.microsoft.com/office/powerpoint/2010/main" val="1257016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p:cNvSpPr>
            <a:spLocks noGrp="1"/>
          </p:cNvSpPr>
          <p:nvPr>
            <p:ph type="title" hasCustomPrompt="1"/>
          </p:nvPr>
        </p:nvSpPr>
        <p:spPr>
          <a:xfrm>
            <a:off x="4529177" y="2918973"/>
            <a:ext cx="3133645" cy="1183340"/>
          </a:xfrm>
          <a:prstGeom prst="rect">
            <a:avLst/>
          </a:prstGeom>
        </p:spPr>
        <p:txBody>
          <a:bodyPr>
            <a:normAutofit/>
          </a:bodyPr>
          <a:lstStyle>
            <a:lvl1pPr algn="ctr">
              <a:defRPr sz="4400" b="1" baseline="0">
                <a:latin typeface="Arial" panose="020B0604020202020204" pitchFamily="34" charset="0"/>
                <a:cs typeface="Arial" panose="020B0604020202020204" pitchFamily="34" charset="0"/>
              </a:defRPr>
            </a:lvl1pPr>
          </a:lstStyle>
          <a:p>
            <a:r>
              <a:rPr lang="en-CA" sz="4400" dirty="0"/>
              <a:t>Thank you</a:t>
            </a:r>
            <a:endParaRPr lang="en-CA" dirty="0"/>
          </a:p>
        </p:txBody>
      </p:sp>
    </p:spTree>
    <p:extLst>
      <p:ext uri="{BB962C8B-B14F-4D97-AF65-F5344CB8AC3E}">
        <p14:creationId xmlns:p14="http://schemas.microsoft.com/office/powerpoint/2010/main" val="3520755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07C9B2-840E-4941-B042-0C6E809F21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 y="17114"/>
            <a:ext cx="12174583" cy="6848965"/>
          </a:xfrm>
          <a:prstGeom prst="rect">
            <a:avLst/>
          </a:prstGeom>
        </p:spPr>
      </p:pic>
      <p:sp>
        <p:nvSpPr>
          <p:cNvPr id="2" name="Title 1">
            <a:extLst>
              <a:ext uri="{FF2B5EF4-FFF2-40B4-BE49-F238E27FC236}">
                <a16:creationId xmlns:a16="http://schemas.microsoft.com/office/drawing/2014/main" id="{DCF131C2-54A7-430D-87F6-D4237180006B}"/>
              </a:ext>
            </a:extLst>
          </p:cNvPr>
          <p:cNvSpPr>
            <a:spLocks noGrp="1"/>
          </p:cNvSpPr>
          <p:nvPr>
            <p:ph type="title"/>
          </p:nvPr>
        </p:nvSpPr>
        <p:spPr>
          <a:xfrm>
            <a:off x="838200" y="365126"/>
            <a:ext cx="10515600" cy="7790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D88949A-D1CE-4EF8-A5E1-751227A4A52E}"/>
              </a:ext>
            </a:extLst>
          </p:cNvPr>
          <p:cNvSpPr>
            <a:spLocks noGrp="1"/>
          </p:cNvSpPr>
          <p:nvPr>
            <p:ph sz="half" idx="1"/>
          </p:nvPr>
        </p:nvSpPr>
        <p:spPr>
          <a:xfrm>
            <a:off x="838200" y="157742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0C6B13B-37BB-4953-90D8-BF6248E3A35F}"/>
              </a:ext>
            </a:extLst>
          </p:cNvPr>
          <p:cNvSpPr>
            <a:spLocks noGrp="1"/>
          </p:cNvSpPr>
          <p:nvPr>
            <p:ph sz="half" idx="2"/>
          </p:nvPr>
        </p:nvSpPr>
        <p:spPr>
          <a:xfrm>
            <a:off x="6172200" y="157742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0221F5D-B1B3-4113-9BF8-945270962456}"/>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258974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55172E-18CF-49E1-95A0-954C5E52B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 y="17114"/>
            <a:ext cx="12174583" cy="6848965"/>
          </a:xfrm>
          <a:prstGeom prst="rect">
            <a:avLst/>
          </a:prstGeom>
        </p:spPr>
      </p:pic>
      <p:sp>
        <p:nvSpPr>
          <p:cNvPr id="2" name="Title 1">
            <a:extLst>
              <a:ext uri="{FF2B5EF4-FFF2-40B4-BE49-F238E27FC236}">
                <a16:creationId xmlns:a16="http://schemas.microsoft.com/office/drawing/2014/main" id="{6FB2BF3D-4E7C-449D-9BCB-86FFC8EB8652}"/>
              </a:ext>
            </a:extLst>
          </p:cNvPr>
          <p:cNvSpPr>
            <a:spLocks noGrp="1"/>
          </p:cNvSpPr>
          <p:nvPr>
            <p:ph type="title"/>
          </p:nvPr>
        </p:nvSpPr>
        <p:spPr>
          <a:xfrm>
            <a:off x="839788" y="339000"/>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294913-9E60-42B1-B392-D80231C89022}"/>
              </a:ext>
            </a:extLst>
          </p:cNvPr>
          <p:cNvSpPr>
            <a:spLocks noGrp="1"/>
          </p:cNvSpPr>
          <p:nvPr>
            <p:ph type="body" idx="1"/>
          </p:nvPr>
        </p:nvSpPr>
        <p:spPr>
          <a:xfrm>
            <a:off x="839788" y="14852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0340F0-BBE0-4F18-9B3F-D8F2DE139777}"/>
              </a:ext>
            </a:extLst>
          </p:cNvPr>
          <p:cNvSpPr>
            <a:spLocks noGrp="1"/>
          </p:cNvSpPr>
          <p:nvPr>
            <p:ph sz="half" idx="2"/>
          </p:nvPr>
        </p:nvSpPr>
        <p:spPr>
          <a:xfrm>
            <a:off x="839788" y="2309130"/>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AB410E-ED49-4A4A-868D-CCB695C73895}"/>
              </a:ext>
            </a:extLst>
          </p:cNvPr>
          <p:cNvSpPr>
            <a:spLocks noGrp="1"/>
          </p:cNvSpPr>
          <p:nvPr>
            <p:ph type="body" sz="quarter" idx="3"/>
          </p:nvPr>
        </p:nvSpPr>
        <p:spPr>
          <a:xfrm>
            <a:off x="6172200" y="148521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27B528-7996-4A09-99BA-0DE48EDAD9F7}"/>
              </a:ext>
            </a:extLst>
          </p:cNvPr>
          <p:cNvSpPr>
            <a:spLocks noGrp="1"/>
          </p:cNvSpPr>
          <p:nvPr>
            <p:ph sz="quarter" idx="4"/>
          </p:nvPr>
        </p:nvSpPr>
        <p:spPr>
          <a:xfrm>
            <a:off x="6172200" y="230913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1F2EA30-0B46-41B7-9A23-831C07678836}"/>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8458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blue arr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5070020" y="1155043"/>
            <a:ext cx="6277429" cy="697285"/>
          </a:xfrm>
          <a:prstGeom prst="rect">
            <a:avLst/>
          </a:prstGeom>
        </p:spPr>
        <p:txBody>
          <a:bodyPr>
            <a:normAutofit/>
          </a:bodyPr>
          <a:lstStyle>
            <a:lvl1pPr>
              <a:defRPr sz="3600" b="0">
                <a:latin typeface="+mj-lt"/>
                <a:cs typeface="Arial" panose="020B0604020202020204" pitchFamily="34" charset="0"/>
              </a:defRPr>
            </a:lvl1pPr>
          </a:lstStyle>
          <a:p>
            <a:r>
              <a:rPr lang="en-US"/>
              <a:t>Click to edit Master title style</a:t>
            </a:r>
            <a:endParaRPr lang="en-CA" dirty="0"/>
          </a:p>
        </p:txBody>
      </p:sp>
      <p:sp>
        <p:nvSpPr>
          <p:cNvPr id="9" name="Text Placeholder 2"/>
          <p:cNvSpPr>
            <a:spLocks noGrp="1"/>
          </p:cNvSpPr>
          <p:nvPr>
            <p:ph type="body" idx="1"/>
          </p:nvPr>
        </p:nvSpPr>
        <p:spPr>
          <a:xfrm>
            <a:off x="5070020" y="1933185"/>
            <a:ext cx="6277430" cy="785517"/>
          </a:xfrm>
          <a:prstGeom prst="rect">
            <a:avLst/>
          </a:prstGeom>
        </p:spPr>
        <p:txBody>
          <a:bodyPr/>
          <a:lstStyle/>
          <a:p>
            <a:pPr lvl="0"/>
            <a:r>
              <a:rPr lang="en-US"/>
              <a:t>Edit Master text styles</a:t>
            </a:r>
          </a:p>
        </p:txBody>
      </p:sp>
      <p:sp>
        <p:nvSpPr>
          <p:cNvPr id="2" name="Slide Number Placeholder 1">
            <a:extLst>
              <a:ext uri="{FF2B5EF4-FFF2-40B4-BE49-F238E27FC236}">
                <a16:creationId xmlns:a16="http://schemas.microsoft.com/office/drawing/2014/main" id="{641073B0-3393-454A-828B-AD9C5C38F1AD}"/>
              </a:ext>
            </a:extLst>
          </p:cNvPr>
          <p:cNvSpPr>
            <a:spLocks noGrp="1"/>
          </p:cNvSpPr>
          <p:nvPr>
            <p:ph type="sldNum" sz="quarter" idx="10"/>
          </p:nvPr>
        </p:nvSpPr>
        <p:spPr/>
        <p:txBody>
          <a:bodyPr/>
          <a:lstStyle>
            <a:lvl1pPr>
              <a:defRPr>
                <a:solidFill>
                  <a:schemeClr val="tx1">
                    <a:lumMod val="65000"/>
                    <a:lumOff val="35000"/>
                  </a:schemeClr>
                </a:solidFill>
              </a:defRPr>
            </a:lvl1pPr>
          </a:lstStyle>
          <a:p>
            <a:fld id="{06F036B7-FBD3-43A0-8D2D-0604E125B6E5}" type="slidenum">
              <a:rPr lang="en-US" smtClean="0"/>
              <a:pPr/>
              <a:t>‹#›</a:t>
            </a:fld>
            <a:endParaRPr lang="en-US" dirty="0"/>
          </a:p>
        </p:txBody>
      </p:sp>
    </p:spTree>
    <p:extLst>
      <p:ext uri="{BB962C8B-B14F-4D97-AF65-F5344CB8AC3E}">
        <p14:creationId xmlns:p14="http://schemas.microsoft.com/office/powerpoint/2010/main" val="2922004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green arrow">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Text Placeholder 2"/>
          <p:cNvSpPr>
            <a:spLocks noGrp="1"/>
          </p:cNvSpPr>
          <p:nvPr>
            <p:ph type="body" idx="1"/>
          </p:nvPr>
        </p:nvSpPr>
        <p:spPr>
          <a:xfrm>
            <a:off x="5070020" y="1933185"/>
            <a:ext cx="6277430" cy="785517"/>
          </a:xfrm>
          <a:prstGeom prst="rect">
            <a:avLst/>
          </a:prstGeom>
        </p:spPr>
        <p:txBody>
          <a:bodyPr/>
          <a:lstStyle/>
          <a:p>
            <a:pPr lvl="0"/>
            <a:r>
              <a:rPr lang="en-US"/>
              <a:t>Edit Master text styles</a:t>
            </a:r>
          </a:p>
        </p:txBody>
      </p:sp>
      <p:sp>
        <p:nvSpPr>
          <p:cNvPr id="2" name="Slide Number Placeholder 1">
            <a:extLst>
              <a:ext uri="{FF2B5EF4-FFF2-40B4-BE49-F238E27FC236}">
                <a16:creationId xmlns:a16="http://schemas.microsoft.com/office/drawing/2014/main" id="{6668C22B-074B-4EAD-8481-21DD535781E4}"/>
              </a:ext>
            </a:extLst>
          </p:cNvPr>
          <p:cNvSpPr>
            <a:spLocks noGrp="1"/>
          </p:cNvSpPr>
          <p:nvPr>
            <p:ph type="sldNum" sz="quarter" idx="10"/>
          </p:nvPr>
        </p:nvSpPr>
        <p:spPr/>
        <p:txBody>
          <a:bodyPr/>
          <a:lstStyle/>
          <a:p>
            <a:fld id="{06F036B7-FBD3-43A0-8D2D-0604E125B6E5}" type="slidenum">
              <a:rPr lang="en-US" smtClean="0"/>
              <a:pPr/>
              <a:t>‹#›</a:t>
            </a:fld>
            <a:endParaRPr lang="en-US"/>
          </a:p>
        </p:txBody>
      </p:sp>
      <p:sp>
        <p:nvSpPr>
          <p:cNvPr id="6" name="Title 1">
            <a:extLst>
              <a:ext uri="{FF2B5EF4-FFF2-40B4-BE49-F238E27FC236}">
                <a16:creationId xmlns:a16="http://schemas.microsoft.com/office/drawing/2014/main" id="{3DB18464-941F-4853-8B9A-CE91846CE306}"/>
              </a:ext>
            </a:extLst>
          </p:cNvPr>
          <p:cNvSpPr>
            <a:spLocks noGrp="1"/>
          </p:cNvSpPr>
          <p:nvPr>
            <p:ph type="title"/>
          </p:nvPr>
        </p:nvSpPr>
        <p:spPr>
          <a:xfrm>
            <a:off x="5070020" y="1155043"/>
            <a:ext cx="6277429" cy="697285"/>
          </a:xfrm>
          <a:prstGeom prst="rect">
            <a:avLst/>
          </a:prstGeom>
        </p:spPr>
        <p:txBody>
          <a:bodyPr>
            <a:normAutofit/>
          </a:bodyPr>
          <a:lstStyle>
            <a:lvl1pPr>
              <a:defRPr sz="3600" b="0">
                <a:latin typeface="+mj-lt"/>
                <a:cs typeface="Arial" panose="020B0604020202020204" pitchFamily="34" charset="0"/>
              </a:defRPr>
            </a:lvl1pPr>
          </a:lstStyle>
          <a:p>
            <a:r>
              <a:rPr lang="en-US"/>
              <a:t>Click to edit Master title style</a:t>
            </a:r>
            <a:endParaRPr lang="en-CA" dirty="0"/>
          </a:p>
        </p:txBody>
      </p:sp>
    </p:spTree>
    <p:extLst>
      <p:ext uri="{BB962C8B-B14F-4D97-AF65-F5344CB8AC3E}">
        <p14:creationId xmlns:p14="http://schemas.microsoft.com/office/powerpoint/2010/main" val="60673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37FD62-749E-40C4-8261-EC42800A3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22EFE7-7F14-48EA-B607-B35B4271F4C2}"/>
              </a:ext>
            </a:extLst>
          </p:cNvPr>
          <p:cNvSpPr>
            <a:spLocks noGrp="1"/>
          </p:cNvSpPr>
          <p:nvPr>
            <p:ph type="ctrTitle"/>
          </p:nvPr>
        </p:nvSpPr>
        <p:spPr>
          <a:xfrm>
            <a:off x="1524000" y="495342"/>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0CF3DEE-8726-450B-B2BD-6867BBFAA87E}"/>
              </a:ext>
            </a:extLst>
          </p:cNvPr>
          <p:cNvSpPr>
            <a:spLocks noGrp="1"/>
          </p:cNvSpPr>
          <p:nvPr>
            <p:ph type="subTitle" idx="1"/>
          </p:nvPr>
        </p:nvSpPr>
        <p:spPr>
          <a:xfrm>
            <a:off x="1524000" y="4398876"/>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001685E-5F6A-4D46-9099-1C41022BC51E}"/>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3516219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_brande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E18B6-7A6A-400C-A2FA-90D09EF05D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322" cy="6858381"/>
          </a:xfrm>
          <a:prstGeom prst="rect">
            <a:avLst/>
          </a:prstGeom>
        </p:spPr>
      </p:pic>
      <p:sp>
        <p:nvSpPr>
          <p:cNvPr id="2" name="Title 1">
            <a:extLst>
              <a:ext uri="{FF2B5EF4-FFF2-40B4-BE49-F238E27FC236}">
                <a16:creationId xmlns:a16="http://schemas.microsoft.com/office/drawing/2014/main" id="{A5F5BA47-F993-4350-869C-0E782FA63EAE}"/>
              </a:ext>
            </a:extLst>
          </p:cNvPr>
          <p:cNvSpPr>
            <a:spLocks noGrp="1"/>
          </p:cNvSpPr>
          <p:nvPr>
            <p:ph type="title"/>
          </p:nvPr>
        </p:nvSpPr>
        <p:spPr>
          <a:xfrm>
            <a:off x="838200" y="365126"/>
            <a:ext cx="10515600" cy="875846"/>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EE068C-D15E-4921-B5E3-4A21DC76E8C4}"/>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2607130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BA47-F993-4350-869C-0E782FA63EA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5EE068C-D15E-4921-B5E3-4A21DC76E8C4}"/>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3502564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7648F5-0C25-4688-8397-5620AD755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 y="0"/>
            <a:ext cx="12190643" cy="6857999"/>
          </a:xfrm>
          <a:prstGeom prst="rect">
            <a:avLst/>
          </a:prstGeom>
        </p:spPr>
      </p:pic>
      <p:sp>
        <p:nvSpPr>
          <p:cNvPr id="2" name="Title 1">
            <a:extLst>
              <a:ext uri="{FF2B5EF4-FFF2-40B4-BE49-F238E27FC236}">
                <a16:creationId xmlns:a16="http://schemas.microsoft.com/office/drawing/2014/main" id="{A5F5BA47-F993-4350-869C-0E782FA63EAE}"/>
              </a:ext>
            </a:extLst>
          </p:cNvPr>
          <p:cNvSpPr>
            <a:spLocks noGrp="1"/>
          </p:cNvSpPr>
          <p:nvPr>
            <p:ph type="title"/>
          </p:nvPr>
        </p:nvSpPr>
        <p:spPr>
          <a:xfrm>
            <a:off x="838200" y="365126"/>
            <a:ext cx="10515600" cy="928098"/>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05EE068C-D15E-4921-B5E3-4A21DC76E8C4}"/>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1534548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E01D54-789E-4E53-A33B-5B23D70D28A7}"/>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3774663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774CE5-B0DA-4D1B-8D07-AE3893906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62"/>
            <a:ext cx="12192000" cy="6858762"/>
          </a:xfrm>
          <a:prstGeom prst="rect">
            <a:avLst/>
          </a:prstGeom>
        </p:spPr>
      </p:pic>
      <p:sp>
        <p:nvSpPr>
          <p:cNvPr id="3" name="Content Placeholder 2">
            <a:extLst>
              <a:ext uri="{FF2B5EF4-FFF2-40B4-BE49-F238E27FC236}">
                <a16:creationId xmlns:a16="http://schemas.microsoft.com/office/drawing/2014/main" id="{1C2716A6-1508-4038-AB01-AE47F6A44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4ED08BA-275D-47CD-9CE7-E176EAD370F9}"/>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251899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FFB9-EF0E-4826-B6AC-5CEA140A5E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89D7A6-08CC-4033-83E3-8D689EEB3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8B434A-CF71-4E65-9ECE-1ED957131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C259669F-AE28-471B-B4EF-4C88E5E8BF51}"/>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3818276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a:t>Click to edit Master title style</a:t>
            </a:r>
            <a:endParaRPr lang="en-US" dirty="0"/>
          </a:p>
        </p:txBody>
      </p:sp>
      <p:sp>
        <p:nvSpPr>
          <p:cNvPr id="7" name="Text Placeholder 6"/>
          <p:cNvSpPr>
            <a:spLocks noGrp="1"/>
          </p:cNvSpPr>
          <p:nvPr>
            <p:ph type="body" sz="quarter" idx="10"/>
          </p:nvPr>
        </p:nvSpPr>
        <p:spPr bwMode="gray"/>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763213"/>
      </p:ext>
    </p:extLst>
  </p:cSld>
  <p:clrMapOvr>
    <a:masterClrMapping/>
  </p:clrMapOvr>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3" name="Rectangle 2"/>
          <p:cNvSpPr/>
          <p:nvPr userDrawn="1"/>
        </p:nvSpPr>
        <p:spPr bwMode="gray">
          <a:xfrm>
            <a:off x="304800" y="307975"/>
            <a:ext cx="11576050" cy="5572125"/>
          </a:xfrm>
          <a:prstGeom prst="rect">
            <a:avLst/>
          </a:prstGeom>
          <a:solidFill>
            <a:srgbClr val="00529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354"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Text Placeholder 8"/>
          <p:cNvSpPr>
            <a:spLocks noGrp="1"/>
          </p:cNvSpPr>
          <p:nvPr>
            <p:ph type="body" sz="quarter" idx="11"/>
          </p:nvPr>
        </p:nvSpPr>
        <p:spPr bwMode="auto">
          <a:xfrm>
            <a:off x="927101" y="933451"/>
            <a:ext cx="5575300" cy="3129502"/>
          </a:xfrm>
          <a:prstGeom prst="rect">
            <a:avLst/>
          </a:prstGeom>
          <a:solidFill>
            <a:schemeClr val="bg1"/>
          </a:solidFill>
        </p:spPr>
        <p:txBody>
          <a:bodyPr lIns="228600" tIns="91440" bIns="91440" anchor="ctr" anchorCtr="0"/>
          <a:lstStyle>
            <a:lvl1pPr marL="0" indent="0">
              <a:lnSpc>
                <a:spcPct val="90000"/>
              </a:lnSpc>
              <a:buNone/>
              <a:defRPr sz="3600" b="1" baseline="0"/>
            </a:lvl1pPr>
            <a:lvl2pPr marL="0" indent="0">
              <a:buNone/>
              <a:defRPr sz="2800" baseline="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41089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155257149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vider Slide Black">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FFFFFF"/>
              </a:solidFill>
            </a:endParaRPr>
          </a:p>
        </p:txBody>
      </p:sp>
      <p:sp>
        <p:nvSpPr>
          <p:cNvPr id="3" name="Rectangle 2"/>
          <p:cNvSpPr/>
          <p:nvPr userDrawn="1"/>
        </p:nvSpPr>
        <p:spPr bwMode="gray">
          <a:xfrm>
            <a:off x="0" y="2"/>
            <a:ext cx="12192000" cy="6857998"/>
          </a:xfrm>
          <a:prstGeom prst="rect">
            <a:avLst/>
          </a:prstGeom>
          <a:solidFill>
            <a:schemeClr val="tx1"/>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a:t>Click to edit Master title style</a:t>
            </a:r>
            <a:endParaRPr lang="en-US" dirty="0"/>
          </a:p>
        </p:txBody>
      </p:sp>
      <p:sp>
        <p:nvSpPr>
          <p:cNvPr id="10"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a:solidFill>
                  <a:schemeClr val="bg1">
                    <a:lumMod val="85000"/>
                  </a:schemeClr>
                </a:solidFill>
              </a:rPr>
              <a:t>	© 2018 Gartner, Inc. and/or its affiliates. All rights reserved.</a:t>
            </a:r>
          </a:p>
        </p:txBody>
      </p:sp>
    </p:spTree>
    <p:extLst>
      <p:ext uri="{BB962C8B-B14F-4D97-AF65-F5344CB8AC3E}">
        <p14:creationId xmlns:p14="http://schemas.microsoft.com/office/powerpoint/2010/main" val="35507500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00543-B715-448C-8C8C-B6CAF307E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22EFE7-7F14-48EA-B607-B35B4271F4C2}"/>
              </a:ext>
            </a:extLst>
          </p:cNvPr>
          <p:cNvSpPr>
            <a:spLocks noGrp="1"/>
          </p:cNvSpPr>
          <p:nvPr>
            <p:ph type="ctrTitle"/>
          </p:nvPr>
        </p:nvSpPr>
        <p:spPr>
          <a:xfrm>
            <a:off x="1524000" y="495342"/>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0CF3DEE-8726-450B-B2BD-6867BBFAA87E}"/>
              </a:ext>
            </a:extLst>
          </p:cNvPr>
          <p:cNvSpPr>
            <a:spLocks noGrp="1"/>
          </p:cNvSpPr>
          <p:nvPr>
            <p:ph type="subTitle" idx="1"/>
          </p:nvPr>
        </p:nvSpPr>
        <p:spPr>
          <a:xfrm>
            <a:off x="1524000" y="4398876"/>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001685E-5F6A-4D46-9099-1C41022BC51E}"/>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1742862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ue - Title">
    <p:spTree>
      <p:nvGrpSpPr>
        <p:cNvPr id="1" name=""/>
        <p:cNvGrpSpPr/>
        <p:nvPr/>
      </p:nvGrpSpPr>
      <p:grpSpPr>
        <a:xfrm>
          <a:off x="0" y="0"/>
          <a:ext cx="0" cy="0"/>
          <a:chOff x="0" y="0"/>
          <a:chExt cx="0" cy="0"/>
        </a:xfrm>
      </p:grpSpPr>
      <p:sp>
        <p:nvSpPr>
          <p:cNvPr id="9" name="Rectangle 160"/>
          <p:cNvSpPr>
            <a:spLocks noChangeArrowheads="1"/>
          </p:cNvSpPr>
          <p:nvPr userDrawn="1"/>
        </p:nvSpPr>
        <p:spPr bwMode="gray">
          <a:xfrm>
            <a:off x="-793" y="8"/>
            <a:ext cx="12192000" cy="6857992"/>
          </a:xfrm>
          <a:prstGeom prst="rect">
            <a:avLst/>
          </a:prstGeom>
          <a:solidFill>
            <a:schemeClr val="accent1"/>
          </a:solidFill>
          <a:ln w="9525" algn="ctr">
            <a:noFill/>
            <a:miter lim="800000"/>
            <a:headEnd type="none" w="sm" len="sm"/>
            <a:tailEnd type="none" w="sm" len="sm"/>
          </a:ln>
        </p:spPr>
        <p:txBody>
          <a:bodyPr wrap="none" anchor="t" anchorCtr="0"/>
          <a:lstStyle/>
          <a:p>
            <a:pPr algn="l" eaLnBrk="1" fontAlgn="auto" hangingPunct="1">
              <a:lnSpc>
                <a:spcPct val="100000"/>
              </a:lnSpc>
              <a:spcBef>
                <a:spcPct val="0"/>
              </a:spcBef>
              <a:spcAft>
                <a:spcPct val="0"/>
              </a:spcAft>
              <a:tabLst>
                <a:tab pos="172633" algn="l"/>
              </a:tabLst>
            </a:pPr>
            <a:endParaRPr lang="en-US" sz="788" kern="0" dirty="0">
              <a:solidFill>
                <a:schemeClr val="bg1"/>
              </a:solidFill>
            </a:endParaRPr>
          </a:p>
        </p:txBody>
      </p:sp>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p>
        </p:txBody>
      </p:sp>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a:solidFill>
                  <a:schemeClr val="bg1">
                    <a:lumMod val="85000"/>
                  </a:schemeClr>
                </a:solidFill>
              </a:rPr>
              <a:t>	© 2018 Gartner, Inc. and/or its affiliates. All rights reserved.</a:t>
            </a:r>
          </a:p>
        </p:txBody>
      </p:sp>
    </p:spTree>
    <p:extLst>
      <p:ext uri="{BB962C8B-B14F-4D97-AF65-F5344CB8AC3E}">
        <p14:creationId xmlns:p14="http://schemas.microsoft.com/office/powerpoint/2010/main" val="26568226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nd Page (color)">
    <p:bg>
      <p:bgPr>
        <a:solidFill>
          <a:schemeClr val="accent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615951" y="2727063"/>
            <a:ext cx="7884960" cy="34483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a:t>Name</a:t>
            </a:r>
          </a:p>
        </p:txBody>
      </p:sp>
      <p:sp>
        <p:nvSpPr>
          <p:cNvPr id="19" name="Text Placeholder 15"/>
          <p:cNvSpPr>
            <a:spLocks noGrp="1"/>
          </p:cNvSpPr>
          <p:nvPr>
            <p:ph type="body" sz="quarter" idx="12" hasCustomPrompt="1"/>
          </p:nvPr>
        </p:nvSpPr>
        <p:spPr>
          <a:xfrm>
            <a:off x="615951" y="3054162"/>
            <a:ext cx="7884960" cy="32511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a:t>Title, CEB</a:t>
            </a:r>
          </a:p>
        </p:txBody>
      </p:sp>
      <p:sp>
        <p:nvSpPr>
          <p:cNvPr id="20" name="Text Placeholder 15"/>
          <p:cNvSpPr>
            <a:spLocks noGrp="1"/>
          </p:cNvSpPr>
          <p:nvPr>
            <p:ph type="body" sz="quarter" idx="13" hasCustomPrompt="1"/>
          </p:nvPr>
        </p:nvSpPr>
        <p:spPr>
          <a:xfrm>
            <a:off x="615951" y="3363334"/>
            <a:ext cx="7884960" cy="371131"/>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a:t>Phone</a:t>
            </a:r>
          </a:p>
          <a:p>
            <a:pPr lvl="0"/>
            <a:endParaRPr lang="en-US" dirty="0"/>
          </a:p>
        </p:txBody>
      </p:sp>
      <p:sp>
        <p:nvSpPr>
          <p:cNvPr id="21" name="Text Placeholder 15"/>
          <p:cNvSpPr>
            <a:spLocks noGrp="1"/>
          </p:cNvSpPr>
          <p:nvPr>
            <p:ph type="body" sz="quarter" idx="14" hasCustomPrompt="1"/>
          </p:nvPr>
        </p:nvSpPr>
        <p:spPr>
          <a:xfrm>
            <a:off x="615951" y="3693419"/>
            <a:ext cx="7884960" cy="614376"/>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dirty="0"/>
              <a:t>E-Mail Address</a:t>
            </a:r>
          </a:p>
        </p:txBody>
      </p:sp>
      <p:sp>
        <p:nvSpPr>
          <p:cNvPr id="2" name="TextBox 1"/>
          <p:cNvSpPr txBox="1"/>
          <p:nvPr userDrawn="1"/>
        </p:nvSpPr>
        <p:spPr>
          <a:xfrm>
            <a:off x="615951" y="1144362"/>
            <a:ext cx="3435048" cy="523220"/>
          </a:xfrm>
          <a:prstGeom prst="rect">
            <a:avLst/>
          </a:prstGeom>
          <a:noFill/>
        </p:spPr>
        <p:txBody>
          <a:bodyPr wrap="square" lIns="0"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Thank You</a:t>
            </a:r>
          </a:p>
        </p:txBody>
      </p:sp>
      <p:cxnSp>
        <p:nvCxnSpPr>
          <p:cNvPr id="12" name="Straight Connector 11"/>
          <p:cNvCxnSpPr/>
          <p:nvPr userDrawn="1"/>
        </p:nvCxnSpPr>
        <p:spPr>
          <a:xfrm>
            <a:off x="615756" y="1806963"/>
            <a:ext cx="2393539"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6697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vider Slide Blue">
    <p:spTree>
      <p:nvGrpSpPr>
        <p:cNvPr id="1" name=""/>
        <p:cNvGrpSpPr/>
        <p:nvPr/>
      </p:nvGrpSpPr>
      <p:grpSpPr>
        <a:xfrm>
          <a:off x="0" y="0"/>
          <a:ext cx="0" cy="0"/>
          <a:chOff x="0" y="0"/>
          <a:chExt cx="0" cy="0"/>
        </a:xfrm>
      </p:grpSpPr>
      <p:sp>
        <p:nvSpPr>
          <p:cNvPr id="7" name="half inch boarder"/>
          <p:cNvSpPr>
            <a:spLocks noChangeAspect="1"/>
          </p:cNvSpPr>
          <p:nvPr userDrawn="1"/>
        </p:nvSpPr>
        <p:spPr bwMode="gray">
          <a:xfrm>
            <a:off x="0" y="0"/>
            <a:ext cx="12192000" cy="6858000"/>
          </a:xfrm>
          <a:custGeom>
            <a:avLst/>
            <a:gdLst>
              <a:gd name="connsiteX0" fmla="*/ 11734800 w 12192000"/>
              <a:gd name="connsiteY0" fmla="*/ 0 h 6858000"/>
              <a:gd name="connsiteX1" fmla="*/ 12192000 w 12192000"/>
              <a:gd name="connsiteY1" fmla="*/ 0 h 6858000"/>
              <a:gd name="connsiteX2" fmla="*/ 12192000 w 12192000"/>
              <a:gd name="connsiteY2" fmla="*/ 0 h 6858000"/>
              <a:gd name="connsiteX3" fmla="*/ 12192000 w 12192000"/>
              <a:gd name="connsiteY3" fmla="*/ 457200 h 6858000"/>
              <a:gd name="connsiteX4" fmla="*/ 12192000 w 12192000"/>
              <a:gd name="connsiteY4" fmla="*/ 6858000 h 6858000"/>
              <a:gd name="connsiteX5" fmla="*/ 11734800 w 12192000"/>
              <a:gd name="connsiteY5" fmla="*/ 6858000 h 6858000"/>
              <a:gd name="connsiteX6" fmla="*/ 11734800 w 12192000"/>
              <a:gd name="connsiteY6" fmla="*/ 457200 h 6858000"/>
              <a:gd name="connsiteX7" fmla="*/ 457200 w 12192000"/>
              <a:gd name="connsiteY7" fmla="*/ 457200 h 6858000"/>
              <a:gd name="connsiteX8" fmla="*/ 457200 w 12192000"/>
              <a:gd name="connsiteY8" fmla="*/ 6858000 h 6858000"/>
              <a:gd name="connsiteX9" fmla="*/ 0 w 12192000"/>
              <a:gd name="connsiteY9" fmla="*/ 6858000 h 6858000"/>
              <a:gd name="connsiteX10" fmla="*/ 0 w 12192000"/>
              <a:gd name="connsiteY10" fmla="*/ 457200 h 6858000"/>
              <a:gd name="connsiteX11" fmla="*/ 0 w 12192000"/>
              <a:gd name="connsiteY11" fmla="*/ 0 h 6858000"/>
              <a:gd name="connsiteX12" fmla="*/ 457200 w 12192000"/>
              <a:gd name="connsiteY12" fmla="*/ 0 h 6858000"/>
              <a:gd name="connsiteX13" fmla="*/ 11734800 w 12192000"/>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11734800" y="0"/>
                </a:moveTo>
                <a:lnTo>
                  <a:pt x="12192000" y="0"/>
                </a:lnTo>
                <a:lnTo>
                  <a:pt x="12192000" y="0"/>
                </a:lnTo>
                <a:lnTo>
                  <a:pt x="12192000" y="457200"/>
                </a:lnTo>
                <a:lnTo>
                  <a:pt x="12192000" y="6858000"/>
                </a:lnTo>
                <a:lnTo>
                  <a:pt x="11734800" y="6858000"/>
                </a:lnTo>
                <a:lnTo>
                  <a:pt x="11734800" y="457200"/>
                </a:lnTo>
                <a:lnTo>
                  <a:pt x="457200" y="457200"/>
                </a:lnTo>
                <a:lnTo>
                  <a:pt x="457200" y="6858000"/>
                </a:lnTo>
                <a:lnTo>
                  <a:pt x="0" y="6858000"/>
                </a:lnTo>
                <a:lnTo>
                  <a:pt x="0" y="457200"/>
                </a:lnTo>
                <a:lnTo>
                  <a:pt x="0" y="0"/>
                </a:lnTo>
                <a:lnTo>
                  <a:pt x="457200" y="0"/>
                </a:lnTo>
                <a:lnTo>
                  <a:pt x="11734800" y="0"/>
                </a:lnTo>
                <a:close/>
              </a:path>
            </a:pathLst>
          </a:custGeom>
          <a:solidFill>
            <a:schemeClr val="bg1"/>
          </a:solidFill>
          <a:ln w="12700" cap="flat" cmpd="sng" algn="ctr">
            <a:noFill/>
            <a:prstDash val="solid"/>
            <a:round/>
            <a:headEnd type="none" w="med" len="med"/>
            <a:tailEnd type="none" w="med" len="med"/>
          </a:ln>
          <a:effectLst/>
        </p:spPr>
        <p:txBody>
          <a:bodyPr vert="horz" wrap="square" lIns="68580" tIns="34290" rIns="68580" bIns="34290" numCol="1" spcCol="0" rtlCol="0" fromWordArt="0" anchor="ctr" anchorCtr="0" forceAA="0" compatLnSpc="1">
            <a:prstTxWarp prst="textNoShape">
              <a:avLst/>
            </a:prstTxWarp>
            <a:noAutofit/>
          </a:bodyPr>
          <a:lstStyle/>
          <a:p>
            <a:pPr>
              <a:lnSpc>
                <a:spcPct val="100000"/>
              </a:lnSpc>
              <a:spcBef>
                <a:spcPct val="50000"/>
              </a:spcBef>
              <a:spcAft>
                <a:spcPct val="0"/>
              </a:spcAft>
            </a:pPr>
            <a:endParaRPr lang="en-US" sz="1350" dirty="0">
              <a:solidFill>
                <a:srgbClr val="FFFFFF"/>
              </a:solidFill>
            </a:endParaRPr>
          </a:p>
        </p:txBody>
      </p:sp>
      <p:sp>
        <p:nvSpPr>
          <p:cNvPr id="3" name="Rectangle 2"/>
          <p:cNvSpPr/>
          <p:nvPr userDrawn="1"/>
        </p:nvSpPr>
        <p:spPr bwMode="gray">
          <a:xfrm>
            <a:off x="0" y="2"/>
            <a:ext cx="12192000" cy="6857998"/>
          </a:xfrm>
          <a:prstGeom prst="rect">
            <a:avLst/>
          </a:prstGeom>
          <a:solidFill>
            <a:srgbClr val="00529B"/>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noAutofit/>
          </a:bodyPr>
          <a:lstStyle/>
          <a:p>
            <a:pPr marL="0" marR="0" indent="0" algn="ctr" defTabSz="685766" rtl="0" eaLnBrk="0" fontAlgn="base" latinLnBrk="0" hangingPunct="0">
              <a:lnSpc>
                <a:spcPct val="100000"/>
              </a:lnSpc>
              <a:spcBef>
                <a:spcPct val="50000"/>
              </a:spcBef>
              <a:spcAft>
                <a:spcPct val="0"/>
              </a:spcAft>
              <a:buClrTx/>
              <a:buSzTx/>
              <a:buFontTx/>
              <a:buNone/>
              <a:tabLst/>
            </a:pPr>
            <a:endParaRPr kumimoji="0" lang="en-US" sz="135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bwMode="gray">
          <a:xfrm>
            <a:off x="304800" y="3140535"/>
            <a:ext cx="11576050" cy="609398"/>
          </a:xfrm>
        </p:spPr>
        <p:txBody>
          <a:bodyPr tIns="0" anchor="ctr" anchorCtr="0"/>
          <a:lstStyle>
            <a:lvl1pPr algn="ctr">
              <a:defRPr sz="4400">
                <a:solidFill>
                  <a:schemeClr val="bg1"/>
                </a:solidFill>
              </a:defRPr>
            </a:lvl1pPr>
          </a:lstStyle>
          <a:p>
            <a:r>
              <a:rPr lang="en-US"/>
              <a:t>Click to edit Master title style</a:t>
            </a:r>
            <a:endParaRPr lang="en-US" dirty="0"/>
          </a:p>
        </p:txBody>
      </p:sp>
      <p:sp>
        <p:nvSpPr>
          <p:cNvPr id="8" name="Slide Number Placeholder 12"/>
          <p:cNvSpPr txBox="1">
            <a:spLocks/>
          </p:cNvSpPr>
          <p:nvPr userDrawn="1"/>
        </p:nvSpPr>
        <p:spPr bwMode="gray">
          <a:xfrm>
            <a:off x="304801" y="6446090"/>
            <a:ext cx="2957512" cy="96950"/>
          </a:xfrm>
          <a:prstGeom prst="rect">
            <a:avLst/>
          </a:prstGeom>
          <a:noFill/>
          <a:ln w="12700">
            <a:noFill/>
            <a:miter lim="800000"/>
            <a:headEnd type="none" w="sm" len="sm"/>
            <a:tailEnd type="none" w="sm" len="sm"/>
          </a:ln>
          <a:effectLst/>
        </p:spPr>
        <p:txBody>
          <a:bodyPr wrap="square" lIns="0" tIns="0" rIns="0" bIns="0" anchor="b">
            <a:spAutoFit/>
          </a:bodyPr>
          <a:lstStyle>
            <a:defPPr>
              <a:defRPr lang="en-US"/>
            </a:defPPr>
            <a:lvl1pPr algn="ctr" rtl="0" eaLnBrk="0" fontAlgn="base" hangingPunct="0">
              <a:lnSpc>
                <a:spcPct val="90000"/>
              </a:lnSpc>
              <a:spcBef>
                <a:spcPct val="30000"/>
              </a:spcBef>
              <a:spcAft>
                <a:spcPct val="10000"/>
              </a:spcAft>
              <a:defRPr lang="en-US" sz="700" b="0" kern="1200" smtClean="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a:lstStyle>
          <a:p>
            <a:pPr algn="l">
              <a:spcBef>
                <a:spcPts val="0"/>
              </a:spcBef>
              <a:spcAft>
                <a:spcPts val="600"/>
              </a:spcAft>
              <a:tabLst>
                <a:tab pos="228600" algn="l"/>
              </a:tabLst>
            </a:pPr>
            <a:fld id="{46808349-582F-4D2B-AF22-1E3714E0589A}" type="slidenum">
              <a:rPr lang="en-US" smtClean="0">
                <a:solidFill>
                  <a:schemeClr val="bg1">
                    <a:lumMod val="85000"/>
                  </a:schemeClr>
                </a:solidFill>
              </a:rPr>
              <a:pPr algn="l">
                <a:spcBef>
                  <a:spcPts val="0"/>
                </a:spcBef>
                <a:spcAft>
                  <a:spcPts val="600"/>
                </a:spcAft>
                <a:tabLst>
                  <a:tab pos="228600" algn="l"/>
                </a:tabLst>
              </a:pPr>
              <a:t>‹#›</a:t>
            </a:fld>
            <a:r>
              <a:rPr lang="en-US" dirty="0">
                <a:solidFill>
                  <a:schemeClr val="bg1">
                    <a:lumMod val="85000"/>
                  </a:schemeClr>
                </a:solidFill>
              </a:rPr>
              <a:t>	© 2018 Gartner, Inc. and/or its affiliates. All rights reserved.</a:t>
            </a:r>
          </a:p>
        </p:txBody>
      </p:sp>
    </p:spTree>
    <p:extLst>
      <p:ext uri="{BB962C8B-B14F-4D97-AF65-F5344CB8AC3E}">
        <p14:creationId xmlns:p14="http://schemas.microsoft.com/office/powerpoint/2010/main" val="36683518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831850" y="1819371"/>
            <a:ext cx="4143562" cy="697285"/>
          </a:xfrm>
          <a:prstGeom prst="rect">
            <a:avLst/>
          </a:prstGeom>
        </p:spPr>
        <p:txBody>
          <a:bodyPr>
            <a:noAutofit/>
          </a:bodyPr>
          <a:lstStyle>
            <a:lvl1pPr>
              <a:defRPr sz="6000" b="1">
                <a:solidFill>
                  <a:schemeClr val="bg1"/>
                </a:solidFill>
                <a:latin typeface="Arial" panose="020B0604020202020204" pitchFamily="34" charset="0"/>
                <a:cs typeface="Arial" panose="020B0604020202020204" pitchFamily="34" charset="0"/>
              </a:defRPr>
            </a:lvl1pPr>
          </a:lstStyle>
          <a:p>
            <a:r>
              <a:rPr lang="en-CA" sz="6000" b="1" dirty="0">
                <a:latin typeface="Arial" panose="020B0604020202020204" pitchFamily="34" charset="0"/>
                <a:cs typeface="Arial" panose="020B0604020202020204" pitchFamily="34" charset="0"/>
              </a:rPr>
              <a:t>AGENDA</a:t>
            </a:r>
            <a:endParaRPr lang="en-CA" dirty="0"/>
          </a:p>
        </p:txBody>
      </p:sp>
      <p:sp>
        <p:nvSpPr>
          <p:cNvPr id="8" name="Text Placeholder 2"/>
          <p:cNvSpPr>
            <a:spLocks noGrp="1"/>
          </p:cNvSpPr>
          <p:nvPr>
            <p:ph type="body" idx="1" hasCustomPrompt="1"/>
          </p:nvPr>
        </p:nvSpPr>
        <p:spPr>
          <a:xfrm>
            <a:off x="4975412" y="1819371"/>
            <a:ext cx="430306" cy="426290"/>
          </a:xfrm>
          <a:prstGeom prst="rect">
            <a:avLst/>
          </a:prstGeom>
        </p:spPr>
        <p:txBody>
          <a:bodyPr>
            <a:normAutofit/>
          </a:bodyPr>
          <a:lstStyle>
            <a:lvl1pPr marL="0" indent="0">
              <a:buNone/>
              <a:defRPr sz="2400">
                <a:solidFill>
                  <a:schemeClr val="bg1"/>
                </a:solidFill>
              </a:defRPr>
            </a:lvl1pPr>
          </a:lstStyle>
          <a:p>
            <a:r>
              <a:rPr lang="en-CA" dirty="0"/>
              <a:t>1.</a:t>
            </a:r>
          </a:p>
        </p:txBody>
      </p:sp>
      <p:sp>
        <p:nvSpPr>
          <p:cNvPr id="9" name="Text Placeholder 3"/>
          <p:cNvSpPr>
            <a:spLocks noGrp="1"/>
          </p:cNvSpPr>
          <p:nvPr>
            <p:ph type="body" idx="13" hasCustomPrompt="1"/>
          </p:nvPr>
        </p:nvSpPr>
        <p:spPr>
          <a:xfrm>
            <a:off x="5432612" y="1819371"/>
            <a:ext cx="5921188" cy="426290"/>
          </a:xfrm>
          <a:prstGeom prst="rect">
            <a:avLst/>
          </a:prstGeom>
        </p:spPr>
        <p:txBody>
          <a:bodyPr>
            <a:normAutofit/>
          </a:bodyPr>
          <a:lstStyle>
            <a:lvl1pPr>
              <a:defRPr sz="2400">
                <a:solidFill>
                  <a:schemeClr val="bg1"/>
                </a:solidFill>
              </a:defRPr>
            </a:lvl1pPr>
          </a:lstStyle>
          <a:p>
            <a:r>
              <a:rPr lang="en-CA" dirty="0"/>
              <a:t>Title</a:t>
            </a:r>
          </a:p>
        </p:txBody>
      </p:sp>
      <p:sp>
        <p:nvSpPr>
          <p:cNvPr id="10" name="Text Placeholder 4"/>
          <p:cNvSpPr>
            <a:spLocks noGrp="1"/>
          </p:cNvSpPr>
          <p:nvPr>
            <p:ph type="body" idx="14" hasCustomPrompt="1"/>
          </p:nvPr>
        </p:nvSpPr>
        <p:spPr>
          <a:xfrm>
            <a:off x="4975412" y="2516656"/>
            <a:ext cx="430306" cy="426290"/>
          </a:xfrm>
          <a:prstGeom prst="rect">
            <a:avLst/>
          </a:prstGeom>
        </p:spPr>
        <p:txBody>
          <a:bodyPr>
            <a:normAutofit/>
          </a:bodyPr>
          <a:lstStyle>
            <a:lvl1pPr marL="0" indent="0">
              <a:buNone/>
              <a:defRPr sz="2400">
                <a:solidFill>
                  <a:schemeClr val="bg1"/>
                </a:solidFill>
              </a:defRPr>
            </a:lvl1pPr>
          </a:lstStyle>
          <a:p>
            <a:r>
              <a:rPr lang="en-CA" sz="2400" dirty="0"/>
              <a:t>2.</a:t>
            </a:r>
            <a:endParaRPr lang="en-CA" dirty="0"/>
          </a:p>
        </p:txBody>
      </p:sp>
      <p:sp>
        <p:nvSpPr>
          <p:cNvPr id="11" name="Text Placeholder 5"/>
          <p:cNvSpPr>
            <a:spLocks noGrp="1"/>
          </p:cNvSpPr>
          <p:nvPr>
            <p:ph type="body" idx="15" hasCustomPrompt="1"/>
          </p:nvPr>
        </p:nvSpPr>
        <p:spPr>
          <a:xfrm>
            <a:off x="5432612" y="2516656"/>
            <a:ext cx="5921188" cy="426290"/>
          </a:xfrm>
          <a:prstGeom prst="rect">
            <a:avLst/>
          </a:prstGeom>
        </p:spPr>
        <p:txBody>
          <a:bodyPr>
            <a:normAutofit/>
          </a:bodyPr>
          <a:lstStyle>
            <a:lvl1pPr>
              <a:defRPr sz="2400">
                <a:solidFill>
                  <a:schemeClr val="bg1"/>
                </a:solidFill>
              </a:defRPr>
            </a:lvl1pPr>
          </a:lstStyle>
          <a:p>
            <a:r>
              <a:rPr lang="en-CA" dirty="0"/>
              <a:t>Title</a:t>
            </a:r>
          </a:p>
        </p:txBody>
      </p:sp>
      <p:sp>
        <p:nvSpPr>
          <p:cNvPr id="12" name="Text Placeholder 6"/>
          <p:cNvSpPr>
            <a:spLocks noGrp="1"/>
          </p:cNvSpPr>
          <p:nvPr>
            <p:ph type="body" idx="16" hasCustomPrompt="1"/>
          </p:nvPr>
        </p:nvSpPr>
        <p:spPr>
          <a:xfrm>
            <a:off x="4975412" y="3213941"/>
            <a:ext cx="430306" cy="426290"/>
          </a:xfrm>
          <a:prstGeom prst="rect">
            <a:avLst/>
          </a:prstGeom>
        </p:spPr>
        <p:txBody>
          <a:bodyPr>
            <a:normAutofit/>
          </a:bodyPr>
          <a:lstStyle>
            <a:lvl1pPr marL="0" indent="0">
              <a:buNone/>
              <a:defRPr sz="2400">
                <a:solidFill>
                  <a:schemeClr val="bg1"/>
                </a:solidFill>
              </a:defRPr>
            </a:lvl1pPr>
          </a:lstStyle>
          <a:p>
            <a:r>
              <a:rPr lang="en-CA" sz="2400" dirty="0"/>
              <a:t>3.</a:t>
            </a:r>
            <a:endParaRPr lang="en-CA" dirty="0"/>
          </a:p>
        </p:txBody>
      </p:sp>
      <p:sp>
        <p:nvSpPr>
          <p:cNvPr id="13" name="Text Placeholder 7"/>
          <p:cNvSpPr>
            <a:spLocks noGrp="1"/>
          </p:cNvSpPr>
          <p:nvPr>
            <p:ph type="body" idx="17" hasCustomPrompt="1"/>
          </p:nvPr>
        </p:nvSpPr>
        <p:spPr>
          <a:xfrm>
            <a:off x="5432612" y="3213941"/>
            <a:ext cx="5921188" cy="426290"/>
          </a:xfrm>
          <a:prstGeom prst="rect">
            <a:avLst/>
          </a:prstGeom>
        </p:spPr>
        <p:txBody>
          <a:bodyPr>
            <a:normAutofit/>
          </a:bodyPr>
          <a:lstStyle>
            <a:lvl1pPr>
              <a:defRPr sz="2400">
                <a:solidFill>
                  <a:schemeClr val="bg1"/>
                </a:solidFill>
              </a:defRPr>
            </a:lvl1pPr>
          </a:lstStyle>
          <a:p>
            <a:r>
              <a:rPr lang="en-CA" dirty="0"/>
              <a:t>Title</a:t>
            </a:r>
          </a:p>
        </p:txBody>
      </p:sp>
      <p:sp>
        <p:nvSpPr>
          <p:cNvPr id="14" name="Text Placeholder 8"/>
          <p:cNvSpPr>
            <a:spLocks noGrp="1"/>
          </p:cNvSpPr>
          <p:nvPr>
            <p:ph type="body" idx="18" hasCustomPrompt="1"/>
          </p:nvPr>
        </p:nvSpPr>
        <p:spPr>
          <a:xfrm>
            <a:off x="4975412" y="3911226"/>
            <a:ext cx="430306" cy="426290"/>
          </a:xfrm>
          <a:prstGeom prst="rect">
            <a:avLst/>
          </a:prstGeom>
        </p:spPr>
        <p:txBody>
          <a:bodyPr>
            <a:normAutofit/>
          </a:bodyPr>
          <a:lstStyle>
            <a:lvl1pPr marL="0" indent="0">
              <a:buNone/>
              <a:defRPr sz="2400">
                <a:solidFill>
                  <a:schemeClr val="bg1"/>
                </a:solidFill>
              </a:defRPr>
            </a:lvl1pPr>
          </a:lstStyle>
          <a:p>
            <a:r>
              <a:rPr lang="en-CA" sz="2400" dirty="0"/>
              <a:t>4.</a:t>
            </a:r>
            <a:endParaRPr lang="en-CA" dirty="0"/>
          </a:p>
        </p:txBody>
      </p:sp>
      <p:sp>
        <p:nvSpPr>
          <p:cNvPr id="15" name="Text Placeholder 9"/>
          <p:cNvSpPr>
            <a:spLocks noGrp="1"/>
          </p:cNvSpPr>
          <p:nvPr>
            <p:ph type="body" idx="19" hasCustomPrompt="1"/>
          </p:nvPr>
        </p:nvSpPr>
        <p:spPr>
          <a:xfrm>
            <a:off x="5432612" y="3911226"/>
            <a:ext cx="5921188" cy="426290"/>
          </a:xfrm>
          <a:prstGeom prst="rect">
            <a:avLst/>
          </a:prstGeom>
        </p:spPr>
        <p:txBody>
          <a:bodyPr>
            <a:normAutofit/>
          </a:bodyPr>
          <a:lstStyle>
            <a:lvl1pPr>
              <a:defRPr sz="2400">
                <a:solidFill>
                  <a:schemeClr val="bg1"/>
                </a:solidFill>
              </a:defRPr>
            </a:lvl1pPr>
          </a:lstStyle>
          <a:p>
            <a:r>
              <a:rPr lang="en-CA" dirty="0"/>
              <a:t>Title</a:t>
            </a:r>
          </a:p>
        </p:txBody>
      </p:sp>
      <p:sp>
        <p:nvSpPr>
          <p:cNvPr id="16" name="Text Placeholder 10"/>
          <p:cNvSpPr>
            <a:spLocks noGrp="1"/>
          </p:cNvSpPr>
          <p:nvPr>
            <p:ph type="body" idx="20" hasCustomPrompt="1"/>
          </p:nvPr>
        </p:nvSpPr>
        <p:spPr>
          <a:xfrm>
            <a:off x="4975412" y="4608511"/>
            <a:ext cx="430306" cy="426290"/>
          </a:xfrm>
          <a:prstGeom prst="rect">
            <a:avLst/>
          </a:prstGeom>
        </p:spPr>
        <p:txBody>
          <a:bodyPr>
            <a:normAutofit/>
          </a:bodyPr>
          <a:lstStyle>
            <a:lvl1pPr marL="0" indent="0">
              <a:buNone/>
              <a:defRPr sz="2400">
                <a:solidFill>
                  <a:schemeClr val="bg1"/>
                </a:solidFill>
              </a:defRPr>
            </a:lvl1pPr>
          </a:lstStyle>
          <a:p>
            <a:r>
              <a:rPr lang="en-CA" sz="2400" dirty="0"/>
              <a:t>5.</a:t>
            </a:r>
            <a:endParaRPr lang="en-CA" dirty="0"/>
          </a:p>
        </p:txBody>
      </p:sp>
      <p:sp>
        <p:nvSpPr>
          <p:cNvPr id="17" name="Text Placeholder 11"/>
          <p:cNvSpPr>
            <a:spLocks noGrp="1"/>
          </p:cNvSpPr>
          <p:nvPr>
            <p:ph type="body" idx="21" hasCustomPrompt="1"/>
          </p:nvPr>
        </p:nvSpPr>
        <p:spPr>
          <a:xfrm>
            <a:off x="5432612" y="4608511"/>
            <a:ext cx="5921188" cy="426290"/>
          </a:xfrm>
          <a:prstGeom prst="rect">
            <a:avLst/>
          </a:prstGeom>
        </p:spPr>
        <p:txBody>
          <a:bodyPr>
            <a:normAutofit/>
          </a:bodyPr>
          <a:lstStyle>
            <a:lvl1pPr>
              <a:defRPr sz="2400">
                <a:solidFill>
                  <a:schemeClr val="bg1"/>
                </a:solidFill>
              </a:defRPr>
            </a:lvl1pPr>
          </a:lstStyle>
          <a:p>
            <a:r>
              <a:rPr lang="en-CA" dirty="0"/>
              <a:t>Title</a:t>
            </a:r>
          </a:p>
        </p:txBody>
      </p:sp>
      <p:sp>
        <p:nvSpPr>
          <p:cNvPr id="18" name="Text Placeholder 12"/>
          <p:cNvSpPr>
            <a:spLocks noGrp="1"/>
          </p:cNvSpPr>
          <p:nvPr>
            <p:ph type="body" idx="22" hasCustomPrompt="1"/>
          </p:nvPr>
        </p:nvSpPr>
        <p:spPr>
          <a:xfrm>
            <a:off x="4948518" y="5305796"/>
            <a:ext cx="430306" cy="426290"/>
          </a:xfrm>
          <a:prstGeom prst="rect">
            <a:avLst/>
          </a:prstGeom>
        </p:spPr>
        <p:txBody>
          <a:bodyPr>
            <a:normAutofit/>
          </a:bodyPr>
          <a:lstStyle>
            <a:lvl1pPr marL="0" indent="0">
              <a:buNone/>
              <a:defRPr sz="2400">
                <a:solidFill>
                  <a:schemeClr val="bg1"/>
                </a:solidFill>
              </a:defRPr>
            </a:lvl1pPr>
          </a:lstStyle>
          <a:p>
            <a:r>
              <a:rPr lang="en-CA" sz="2400" dirty="0"/>
              <a:t>6.</a:t>
            </a:r>
            <a:endParaRPr lang="en-CA" dirty="0"/>
          </a:p>
        </p:txBody>
      </p:sp>
      <p:sp>
        <p:nvSpPr>
          <p:cNvPr id="19" name="Text Placeholder 13"/>
          <p:cNvSpPr>
            <a:spLocks noGrp="1"/>
          </p:cNvSpPr>
          <p:nvPr>
            <p:ph type="body" idx="23" hasCustomPrompt="1"/>
          </p:nvPr>
        </p:nvSpPr>
        <p:spPr>
          <a:xfrm>
            <a:off x="5405718" y="5305796"/>
            <a:ext cx="5921188" cy="426290"/>
          </a:xfrm>
          <a:prstGeom prst="rect">
            <a:avLst/>
          </a:prstGeom>
        </p:spPr>
        <p:txBody>
          <a:bodyPr>
            <a:normAutofit/>
          </a:bodyPr>
          <a:lstStyle>
            <a:lvl1pPr>
              <a:defRPr sz="2400">
                <a:solidFill>
                  <a:schemeClr val="bg1"/>
                </a:solidFill>
              </a:defRPr>
            </a:lvl1pPr>
          </a:lstStyle>
          <a:p>
            <a:r>
              <a:rPr lang="en-CA" dirty="0"/>
              <a:t>Title</a:t>
            </a:r>
          </a:p>
        </p:txBody>
      </p:sp>
    </p:spTree>
    <p:extLst>
      <p:ext uri="{BB962C8B-B14F-4D97-AF65-F5344CB8AC3E}">
        <p14:creationId xmlns:p14="http://schemas.microsoft.com/office/powerpoint/2010/main" val="120118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831850" y="1819371"/>
            <a:ext cx="4143562" cy="697285"/>
          </a:xfrm>
          <a:prstGeom prst="rect">
            <a:avLst/>
          </a:prstGeom>
        </p:spPr>
        <p:txBody>
          <a:bodyPr>
            <a:noAutofit/>
          </a:bodyPr>
          <a:lstStyle>
            <a:lvl1pPr>
              <a:defRPr sz="6000" b="1">
                <a:solidFill>
                  <a:schemeClr val="bg1"/>
                </a:solidFill>
                <a:latin typeface="Arial" panose="020B0604020202020204" pitchFamily="34" charset="0"/>
                <a:cs typeface="Arial" panose="020B0604020202020204" pitchFamily="34" charset="0"/>
              </a:defRPr>
            </a:lvl1pPr>
          </a:lstStyle>
          <a:p>
            <a:r>
              <a:rPr lang="en-CA" sz="6000" b="1" dirty="0">
                <a:latin typeface="Arial" panose="020B0604020202020204" pitchFamily="34" charset="0"/>
                <a:cs typeface="Arial" panose="020B0604020202020204" pitchFamily="34" charset="0"/>
              </a:rPr>
              <a:t>AGENDA</a:t>
            </a:r>
            <a:endParaRPr lang="en-CA" dirty="0"/>
          </a:p>
        </p:txBody>
      </p:sp>
      <p:sp>
        <p:nvSpPr>
          <p:cNvPr id="8" name="Text Placeholder 2"/>
          <p:cNvSpPr>
            <a:spLocks noGrp="1"/>
          </p:cNvSpPr>
          <p:nvPr>
            <p:ph type="body" idx="1" hasCustomPrompt="1"/>
          </p:nvPr>
        </p:nvSpPr>
        <p:spPr>
          <a:xfrm>
            <a:off x="4975412" y="1819371"/>
            <a:ext cx="430306" cy="426290"/>
          </a:xfrm>
          <a:prstGeom prst="rect">
            <a:avLst/>
          </a:prstGeom>
        </p:spPr>
        <p:txBody>
          <a:bodyPr>
            <a:normAutofit/>
          </a:bodyPr>
          <a:lstStyle>
            <a:lvl1pPr marL="0" indent="0">
              <a:buNone/>
              <a:defRPr sz="2400">
                <a:solidFill>
                  <a:srgbClr val="0070C0"/>
                </a:solidFill>
              </a:defRPr>
            </a:lvl1pPr>
          </a:lstStyle>
          <a:p>
            <a:r>
              <a:rPr lang="en-CA" dirty="0"/>
              <a:t>1.</a:t>
            </a:r>
          </a:p>
        </p:txBody>
      </p:sp>
      <p:sp>
        <p:nvSpPr>
          <p:cNvPr id="9" name="Text Placeholder 3"/>
          <p:cNvSpPr>
            <a:spLocks noGrp="1"/>
          </p:cNvSpPr>
          <p:nvPr>
            <p:ph type="body" idx="13"/>
          </p:nvPr>
        </p:nvSpPr>
        <p:spPr>
          <a:xfrm>
            <a:off x="5432612" y="1819371"/>
            <a:ext cx="5921188" cy="426290"/>
          </a:xfrm>
          <a:prstGeom prst="rect">
            <a:avLst/>
          </a:prstGeom>
        </p:spPr>
        <p:txBody>
          <a:bodyPr>
            <a:normAutofit/>
          </a:bodyPr>
          <a:lstStyle>
            <a:lvl1pPr>
              <a:defRPr sz="2400">
                <a:solidFill>
                  <a:schemeClr val="bg1"/>
                </a:solidFill>
              </a:defRPr>
            </a:lvl1pPr>
          </a:lstStyle>
          <a:p>
            <a:pPr lvl="0"/>
            <a:r>
              <a:rPr lang="en-US"/>
              <a:t>Edit Master text styles</a:t>
            </a:r>
          </a:p>
        </p:txBody>
      </p:sp>
      <p:sp>
        <p:nvSpPr>
          <p:cNvPr id="10" name="Text Placeholder 4"/>
          <p:cNvSpPr>
            <a:spLocks noGrp="1"/>
          </p:cNvSpPr>
          <p:nvPr>
            <p:ph type="body" idx="14" hasCustomPrompt="1"/>
          </p:nvPr>
        </p:nvSpPr>
        <p:spPr>
          <a:xfrm>
            <a:off x="4975412" y="2516656"/>
            <a:ext cx="430306" cy="426290"/>
          </a:xfrm>
          <a:prstGeom prst="rect">
            <a:avLst/>
          </a:prstGeom>
        </p:spPr>
        <p:txBody>
          <a:bodyPr>
            <a:normAutofit/>
          </a:bodyPr>
          <a:lstStyle>
            <a:lvl1pPr marL="0" indent="0">
              <a:buNone/>
              <a:defRPr sz="2400">
                <a:solidFill>
                  <a:srgbClr val="0070C0"/>
                </a:solidFill>
              </a:defRPr>
            </a:lvl1pPr>
          </a:lstStyle>
          <a:p>
            <a:r>
              <a:rPr lang="en-CA" sz="2400" dirty="0"/>
              <a:t>2.</a:t>
            </a:r>
            <a:endParaRPr lang="en-CA" dirty="0"/>
          </a:p>
        </p:txBody>
      </p:sp>
      <p:sp>
        <p:nvSpPr>
          <p:cNvPr id="11" name="Text Placeholder 5"/>
          <p:cNvSpPr>
            <a:spLocks noGrp="1"/>
          </p:cNvSpPr>
          <p:nvPr>
            <p:ph type="body" idx="15"/>
          </p:nvPr>
        </p:nvSpPr>
        <p:spPr>
          <a:xfrm>
            <a:off x="5432612" y="2516656"/>
            <a:ext cx="5921188" cy="426290"/>
          </a:xfrm>
          <a:prstGeom prst="rect">
            <a:avLst/>
          </a:prstGeom>
        </p:spPr>
        <p:txBody>
          <a:bodyPr>
            <a:normAutofit/>
          </a:bodyPr>
          <a:lstStyle>
            <a:lvl1pPr>
              <a:defRPr sz="2400">
                <a:solidFill>
                  <a:schemeClr val="bg1"/>
                </a:solidFill>
              </a:defRPr>
            </a:lvl1pPr>
          </a:lstStyle>
          <a:p>
            <a:pPr lvl="0"/>
            <a:r>
              <a:rPr lang="en-US"/>
              <a:t>Edit Master text styles</a:t>
            </a:r>
          </a:p>
        </p:txBody>
      </p:sp>
      <p:sp>
        <p:nvSpPr>
          <p:cNvPr id="12" name="Text Placeholder 6"/>
          <p:cNvSpPr>
            <a:spLocks noGrp="1"/>
          </p:cNvSpPr>
          <p:nvPr>
            <p:ph type="body" idx="16" hasCustomPrompt="1"/>
          </p:nvPr>
        </p:nvSpPr>
        <p:spPr>
          <a:xfrm>
            <a:off x="4975412" y="3213941"/>
            <a:ext cx="430306" cy="426290"/>
          </a:xfrm>
          <a:prstGeom prst="rect">
            <a:avLst/>
          </a:prstGeom>
        </p:spPr>
        <p:txBody>
          <a:bodyPr>
            <a:normAutofit/>
          </a:bodyPr>
          <a:lstStyle>
            <a:lvl1pPr marL="0" indent="0">
              <a:buNone/>
              <a:defRPr sz="2400">
                <a:solidFill>
                  <a:srgbClr val="0070C0"/>
                </a:solidFill>
              </a:defRPr>
            </a:lvl1pPr>
          </a:lstStyle>
          <a:p>
            <a:r>
              <a:rPr lang="en-CA" sz="2400" dirty="0"/>
              <a:t>3.</a:t>
            </a:r>
            <a:endParaRPr lang="en-CA" dirty="0"/>
          </a:p>
        </p:txBody>
      </p:sp>
      <p:sp>
        <p:nvSpPr>
          <p:cNvPr id="13" name="Text Placeholder 7"/>
          <p:cNvSpPr>
            <a:spLocks noGrp="1"/>
          </p:cNvSpPr>
          <p:nvPr>
            <p:ph type="body" idx="17"/>
          </p:nvPr>
        </p:nvSpPr>
        <p:spPr>
          <a:xfrm>
            <a:off x="5432612" y="3213941"/>
            <a:ext cx="5921188" cy="426290"/>
          </a:xfrm>
          <a:prstGeom prst="rect">
            <a:avLst/>
          </a:prstGeom>
        </p:spPr>
        <p:txBody>
          <a:bodyPr>
            <a:normAutofit/>
          </a:bodyPr>
          <a:lstStyle>
            <a:lvl1pPr>
              <a:defRPr sz="2400">
                <a:solidFill>
                  <a:schemeClr val="bg1"/>
                </a:solidFill>
              </a:defRPr>
            </a:lvl1pPr>
          </a:lstStyle>
          <a:p>
            <a:pPr lvl="0"/>
            <a:r>
              <a:rPr lang="en-US"/>
              <a:t>Edit Master text styles</a:t>
            </a:r>
          </a:p>
        </p:txBody>
      </p:sp>
      <p:sp>
        <p:nvSpPr>
          <p:cNvPr id="14" name="Text Placeholder 8"/>
          <p:cNvSpPr>
            <a:spLocks noGrp="1"/>
          </p:cNvSpPr>
          <p:nvPr>
            <p:ph type="body" idx="18" hasCustomPrompt="1"/>
          </p:nvPr>
        </p:nvSpPr>
        <p:spPr>
          <a:xfrm>
            <a:off x="4975412" y="3911226"/>
            <a:ext cx="430306" cy="426290"/>
          </a:xfrm>
          <a:prstGeom prst="rect">
            <a:avLst/>
          </a:prstGeom>
        </p:spPr>
        <p:txBody>
          <a:bodyPr>
            <a:normAutofit/>
          </a:bodyPr>
          <a:lstStyle>
            <a:lvl1pPr marL="0" indent="0">
              <a:buNone/>
              <a:defRPr sz="2400">
                <a:solidFill>
                  <a:srgbClr val="0070C0"/>
                </a:solidFill>
              </a:defRPr>
            </a:lvl1pPr>
          </a:lstStyle>
          <a:p>
            <a:r>
              <a:rPr lang="en-CA" sz="2400" dirty="0"/>
              <a:t>4.</a:t>
            </a:r>
            <a:endParaRPr lang="en-CA" dirty="0"/>
          </a:p>
        </p:txBody>
      </p:sp>
      <p:sp>
        <p:nvSpPr>
          <p:cNvPr id="15" name="Text Placeholder 9"/>
          <p:cNvSpPr>
            <a:spLocks noGrp="1"/>
          </p:cNvSpPr>
          <p:nvPr>
            <p:ph type="body" idx="19"/>
          </p:nvPr>
        </p:nvSpPr>
        <p:spPr>
          <a:xfrm>
            <a:off x="5432612" y="3911226"/>
            <a:ext cx="5921188" cy="426290"/>
          </a:xfrm>
          <a:prstGeom prst="rect">
            <a:avLst/>
          </a:prstGeom>
        </p:spPr>
        <p:txBody>
          <a:bodyPr>
            <a:normAutofit/>
          </a:bodyPr>
          <a:lstStyle>
            <a:lvl1pPr>
              <a:defRPr sz="2400">
                <a:solidFill>
                  <a:schemeClr val="bg1"/>
                </a:solidFill>
              </a:defRPr>
            </a:lvl1pPr>
          </a:lstStyle>
          <a:p>
            <a:pPr lvl="0"/>
            <a:r>
              <a:rPr lang="en-US"/>
              <a:t>Edit Master text styles</a:t>
            </a:r>
          </a:p>
        </p:txBody>
      </p:sp>
      <p:sp>
        <p:nvSpPr>
          <p:cNvPr id="16" name="Text Placeholder 10"/>
          <p:cNvSpPr>
            <a:spLocks noGrp="1"/>
          </p:cNvSpPr>
          <p:nvPr>
            <p:ph type="body" idx="20" hasCustomPrompt="1"/>
          </p:nvPr>
        </p:nvSpPr>
        <p:spPr>
          <a:xfrm>
            <a:off x="4975412" y="4608511"/>
            <a:ext cx="430306" cy="426290"/>
          </a:xfrm>
          <a:prstGeom prst="rect">
            <a:avLst/>
          </a:prstGeom>
        </p:spPr>
        <p:txBody>
          <a:bodyPr>
            <a:normAutofit/>
          </a:bodyPr>
          <a:lstStyle>
            <a:lvl1pPr marL="0" indent="0">
              <a:buNone/>
              <a:defRPr sz="2400">
                <a:solidFill>
                  <a:srgbClr val="0070C0"/>
                </a:solidFill>
              </a:defRPr>
            </a:lvl1pPr>
          </a:lstStyle>
          <a:p>
            <a:r>
              <a:rPr lang="en-CA" sz="2400" dirty="0"/>
              <a:t>5.</a:t>
            </a:r>
            <a:endParaRPr lang="en-CA" dirty="0"/>
          </a:p>
        </p:txBody>
      </p:sp>
      <p:sp>
        <p:nvSpPr>
          <p:cNvPr id="17" name="Text Placeholder 11"/>
          <p:cNvSpPr>
            <a:spLocks noGrp="1"/>
          </p:cNvSpPr>
          <p:nvPr>
            <p:ph type="body" idx="21"/>
          </p:nvPr>
        </p:nvSpPr>
        <p:spPr>
          <a:xfrm>
            <a:off x="5432612" y="4608511"/>
            <a:ext cx="5921188" cy="426290"/>
          </a:xfrm>
          <a:prstGeom prst="rect">
            <a:avLst/>
          </a:prstGeom>
        </p:spPr>
        <p:txBody>
          <a:bodyPr>
            <a:normAutofit/>
          </a:bodyPr>
          <a:lstStyle>
            <a:lvl1pPr>
              <a:defRPr sz="2400">
                <a:solidFill>
                  <a:schemeClr val="bg1"/>
                </a:solidFill>
              </a:defRPr>
            </a:lvl1pPr>
          </a:lstStyle>
          <a:p>
            <a:pPr lvl="0"/>
            <a:r>
              <a:rPr lang="en-US"/>
              <a:t>Edit Master text styles</a:t>
            </a:r>
          </a:p>
        </p:txBody>
      </p:sp>
      <p:sp>
        <p:nvSpPr>
          <p:cNvPr id="18" name="Text Placeholder 12"/>
          <p:cNvSpPr>
            <a:spLocks noGrp="1"/>
          </p:cNvSpPr>
          <p:nvPr>
            <p:ph type="body" idx="22" hasCustomPrompt="1"/>
          </p:nvPr>
        </p:nvSpPr>
        <p:spPr>
          <a:xfrm>
            <a:off x="4948518" y="5305796"/>
            <a:ext cx="430306" cy="426290"/>
          </a:xfrm>
          <a:prstGeom prst="rect">
            <a:avLst/>
          </a:prstGeom>
        </p:spPr>
        <p:txBody>
          <a:bodyPr>
            <a:normAutofit/>
          </a:bodyPr>
          <a:lstStyle>
            <a:lvl1pPr marL="0" indent="0">
              <a:buNone/>
              <a:defRPr sz="2400">
                <a:solidFill>
                  <a:srgbClr val="0070C0"/>
                </a:solidFill>
              </a:defRPr>
            </a:lvl1pPr>
          </a:lstStyle>
          <a:p>
            <a:r>
              <a:rPr lang="en-CA" sz="2400" dirty="0"/>
              <a:t>6.</a:t>
            </a:r>
            <a:endParaRPr lang="en-CA" dirty="0"/>
          </a:p>
        </p:txBody>
      </p:sp>
      <p:sp>
        <p:nvSpPr>
          <p:cNvPr id="19" name="Text Placeholder 13"/>
          <p:cNvSpPr>
            <a:spLocks noGrp="1"/>
          </p:cNvSpPr>
          <p:nvPr>
            <p:ph type="body" idx="23"/>
          </p:nvPr>
        </p:nvSpPr>
        <p:spPr>
          <a:xfrm>
            <a:off x="5405718" y="5305796"/>
            <a:ext cx="5921188" cy="426290"/>
          </a:xfrm>
          <a:prstGeom prst="rect">
            <a:avLst/>
          </a:prstGeom>
        </p:spPr>
        <p:txBody>
          <a:bodyPr>
            <a:normAutofit/>
          </a:bodyPr>
          <a:lstStyle>
            <a:lvl1pPr>
              <a:defRPr sz="2400">
                <a:solidFill>
                  <a:schemeClr val="bg1"/>
                </a:solidFill>
              </a:defRPr>
            </a:lvl1pPr>
          </a:lstStyle>
          <a:p>
            <a:pPr lvl="0"/>
            <a:r>
              <a:rPr lang="en-US"/>
              <a:t>Edit Master text styles</a:t>
            </a:r>
          </a:p>
        </p:txBody>
      </p:sp>
    </p:spTree>
    <p:extLst>
      <p:ext uri="{BB962C8B-B14F-4D97-AF65-F5344CB8AC3E}">
        <p14:creationId xmlns:p14="http://schemas.microsoft.com/office/powerpoint/2010/main" val="249961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B3B2E01-B15B-42CC-9744-3147C27E18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831850" y="1453607"/>
            <a:ext cx="4143562" cy="697285"/>
          </a:xfrm>
          <a:prstGeom prst="rect">
            <a:avLst/>
          </a:prstGeom>
        </p:spPr>
        <p:txBody>
          <a:bodyPr>
            <a:noAutofit/>
          </a:bodyPr>
          <a:lstStyle>
            <a:lvl1pPr>
              <a:defRPr sz="6000" b="1">
                <a:solidFill>
                  <a:schemeClr val="accent1">
                    <a:lumMod val="75000"/>
                  </a:schemeClr>
                </a:solidFill>
                <a:latin typeface="Arial" panose="020B0604020202020204" pitchFamily="34" charset="0"/>
                <a:cs typeface="Arial" panose="020B0604020202020204" pitchFamily="34" charset="0"/>
              </a:defRPr>
            </a:lvl1pPr>
          </a:lstStyle>
          <a:p>
            <a:r>
              <a:rPr lang="en-CA" sz="6000" b="1" dirty="0">
                <a:latin typeface="Arial" panose="020B0604020202020204" pitchFamily="34" charset="0"/>
                <a:cs typeface="Arial" panose="020B0604020202020204" pitchFamily="34" charset="0"/>
              </a:rPr>
              <a:t>AGENDA</a:t>
            </a:r>
            <a:endParaRPr lang="en-CA" dirty="0"/>
          </a:p>
        </p:txBody>
      </p:sp>
      <p:sp>
        <p:nvSpPr>
          <p:cNvPr id="8" name="Text Placeholder 2"/>
          <p:cNvSpPr>
            <a:spLocks noGrp="1"/>
          </p:cNvSpPr>
          <p:nvPr>
            <p:ph type="body" idx="1" hasCustomPrompt="1"/>
          </p:nvPr>
        </p:nvSpPr>
        <p:spPr>
          <a:xfrm>
            <a:off x="4975412" y="1453609"/>
            <a:ext cx="430306" cy="426290"/>
          </a:xfrm>
          <a:prstGeom prst="rect">
            <a:avLst/>
          </a:prstGeom>
        </p:spPr>
        <p:txBody>
          <a:bodyPr>
            <a:normAutofit/>
          </a:bodyPr>
          <a:lstStyle>
            <a:lvl1pPr marL="0" indent="0">
              <a:buNone/>
              <a:defRPr sz="2400">
                <a:solidFill>
                  <a:schemeClr val="accent1">
                    <a:lumMod val="75000"/>
                  </a:schemeClr>
                </a:solidFill>
              </a:defRPr>
            </a:lvl1pPr>
          </a:lstStyle>
          <a:p>
            <a:r>
              <a:rPr lang="en-CA" dirty="0"/>
              <a:t>1.</a:t>
            </a:r>
          </a:p>
        </p:txBody>
      </p:sp>
      <p:sp>
        <p:nvSpPr>
          <p:cNvPr id="9" name="Text Placeholder 3"/>
          <p:cNvSpPr>
            <a:spLocks noGrp="1"/>
          </p:cNvSpPr>
          <p:nvPr>
            <p:ph type="body" idx="13"/>
          </p:nvPr>
        </p:nvSpPr>
        <p:spPr>
          <a:xfrm>
            <a:off x="5432612" y="1453607"/>
            <a:ext cx="5921188" cy="426290"/>
          </a:xfrm>
          <a:prstGeom prst="rect">
            <a:avLst/>
          </a:prstGeom>
        </p:spPr>
        <p:txBody>
          <a:bodyPr>
            <a:normAutofit/>
          </a:bodyPr>
          <a:lstStyle>
            <a:lvl1pPr>
              <a:defRPr sz="2400">
                <a:solidFill>
                  <a:schemeClr val="tx1"/>
                </a:solidFill>
              </a:defRPr>
            </a:lvl1pPr>
          </a:lstStyle>
          <a:p>
            <a:pPr lvl="0"/>
            <a:r>
              <a:rPr lang="en-US"/>
              <a:t>Edit Master text styles</a:t>
            </a:r>
          </a:p>
        </p:txBody>
      </p:sp>
      <p:sp>
        <p:nvSpPr>
          <p:cNvPr id="10" name="Text Placeholder 4"/>
          <p:cNvSpPr>
            <a:spLocks noGrp="1"/>
          </p:cNvSpPr>
          <p:nvPr>
            <p:ph type="body" idx="14" hasCustomPrompt="1"/>
          </p:nvPr>
        </p:nvSpPr>
        <p:spPr>
          <a:xfrm>
            <a:off x="4975412" y="2150892"/>
            <a:ext cx="430306" cy="426290"/>
          </a:xfrm>
          <a:prstGeom prst="rect">
            <a:avLst/>
          </a:prstGeom>
        </p:spPr>
        <p:txBody>
          <a:bodyPr>
            <a:normAutofit/>
          </a:bodyPr>
          <a:lstStyle>
            <a:lvl1pPr marL="0" indent="0">
              <a:buNone/>
              <a:defRPr sz="2400">
                <a:solidFill>
                  <a:schemeClr val="accent1">
                    <a:lumMod val="75000"/>
                  </a:schemeClr>
                </a:solidFill>
              </a:defRPr>
            </a:lvl1pPr>
          </a:lstStyle>
          <a:p>
            <a:r>
              <a:rPr lang="en-CA" sz="2400" dirty="0"/>
              <a:t>2.</a:t>
            </a:r>
            <a:endParaRPr lang="en-CA" dirty="0"/>
          </a:p>
        </p:txBody>
      </p:sp>
      <p:sp>
        <p:nvSpPr>
          <p:cNvPr id="11" name="Text Placeholder 5"/>
          <p:cNvSpPr>
            <a:spLocks noGrp="1"/>
          </p:cNvSpPr>
          <p:nvPr>
            <p:ph type="body" idx="15"/>
          </p:nvPr>
        </p:nvSpPr>
        <p:spPr>
          <a:xfrm>
            <a:off x="5432612" y="2150892"/>
            <a:ext cx="5921188" cy="426290"/>
          </a:xfrm>
          <a:prstGeom prst="rect">
            <a:avLst/>
          </a:prstGeom>
        </p:spPr>
        <p:txBody>
          <a:bodyPr>
            <a:normAutofit/>
          </a:bodyPr>
          <a:lstStyle>
            <a:lvl1pPr>
              <a:defRPr sz="2400">
                <a:solidFill>
                  <a:schemeClr val="tx1"/>
                </a:solidFill>
              </a:defRPr>
            </a:lvl1pPr>
          </a:lstStyle>
          <a:p>
            <a:pPr lvl="0"/>
            <a:r>
              <a:rPr lang="en-US"/>
              <a:t>Edit Master text styles</a:t>
            </a:r>
          </a:p>
        </p:txBody>
      </p:sp>
      <p:sp>
        <p:nvSpPr>
          <p:cNvPr id="12" name="Text Placeholder 6"/>
          <p:cNvSpPr>
            <a:spLocks noGrp="1"/>
          </p:cNvSpPr>
          <p:nvPr>
            <p:ph type="body" idx="16" hasCustomPrompt="1"/>
          </p:nvPr>
        </p:nvSpPr>
        <p:spPr>
          <a:xfrm>
            <a:off x="4975412" y="2848177"/>
            <a:ext cx="430306" cy="426290"/>
          </a:xfrm>
          <a:prstGeom prst="rect">
            <a:avLst/>
          </a:prstGeom>
        </p:spPr>
        <p:txBody>
          <a:bodyPr>
            <a:normAutofit/>
          </a:bodyPr>
          <a:lstStyle>
            <a:lvl1pPr marL="0" indent="0">
              <a:buNone/>
              <a:defRPr sz="2400">
                <a:solidFill>
                  <a:schemeClr val="accent1">
                    <a:lumMod val="75000"/>
                  </a:schemeClr>
                </a:solidFill>
              </a:defRPr>
            </a:lvl1pPr>
          </a:lstStyle>
          <a:p>
            <a:r>
              <a:rPr lang="en-CA" sz="2400" dirty="0"/>
              <a:t>3.</a:t>
            </a:r>
            <a:endParaRPr lang="en-CA" dirty="0"/>
          </a:p>
        </p:txBody>
      </p:sp>
      <p:sp>
        <p:nvSpPr>
          <p:cNvPr id="13" name="Text Placeholder 7"/>
          <p:cNvSpPr>
            <a:spLocks noGrp="1"/>
          </p:cNvSpPr>
          <p:nvPr>
            <p:ph type="body" idx="17"/>
          </p:nvPr>
        </p:nvSpPr>
        <p:spPr>
          <a:xfrm>
            <a:off x="5432612" y="2848177"/>
            <a:ext cx="5921188" cy="426290"/>
          </a:xfrm>
          <a:prstGeom prst="rect">
            <a:avLst/>
          </a:prstGeom>
        </p:spPr>
        <p:txBody>
          <a:bodyPr>
            <a:normAutofit/>
          </a:bodyPr>
          <a:lstStyle>
            <a:lvl1pPr>
              <a:defRPr sz="2400">
                <a:solidFill>
                  <a:schemeClr val="tx1"/>
                </a:solidFill>
              </a:defRPr>
            </a:lvl1pPr>
          </a:lstStyle>
          <a:p>
            <a:pPr lvl="0"/>
            <a:r>
              <a:rPr lang="en-US"/>
              <a:t>Edit Master text styles</a:t>
            </a:r>
          </a:p>
        </p:txBody>
      </p:sp>
      <p:sp>
        <p:nvSpPr>
          <p:cNvPr id="14" name="Text Placeholder 8"/>
          <p:cNvSpPr>
            <a:spLocks noGrp="1"/>
          </p:cNvSpPr>
          <p:nvPr>
            <p:ph type="body" idx="18" hasCustomPrompt="1"/>
          </p:nvPr>
        </p:nvSpPr>
        <p:spPr>
          <a:xfrm>
            <a:off x="4975412" y="3545462"/>
            <a:ext cx="430306" cy="426290"/>
          </a:xfrm>
          <a:prstGeom prst="rect">
            <a:avLst/>
          </a:prstGeom>
        </p:spPr>
        <p:txBody>
          <a:bodyPr>
            <a:normAutofit/>
          </a:bodyPr>
          <a:lstStyle>
            <a:lvl1pPr marL="0" indent="0">
              <a:buNone/>
              <a:defRPr sz="2400">
                <a:solidFill>
                  <a:schemeClr val="accent1">
                    <a:lumMod val="75000"/>
                  </a:schemeClr>
                </a:solidFill>
              </a:defRPr>
            </a:lvl1pPr>
          </a:lstStyle>
          <a:p>
            <a:r>
              <a:rPr lang="en-CA" sz="2400" dirty="0"/>
              <a:t>4.</a:t>
            </a:r>
            <a:endParaRPr lang="en-CA" dirty="0"/>
          </a:p>
        </p:txBody>
      </p:sp>
      <p:sp>
        <p:nvSpPr>
          <p:cNvPr id="15" name="Text Placeholder 9"/>
          <p:cNvSpPr>
            <a:spLocks noGrp="1"/>
          </p:cNvSpPr>
          <p:nvPr>
            <p:ph type="body" idx="19"/>
          </p:nvPr>
        </p:nvSpPr>
        <p:spPr>
          <a:xfrm>
            <a:off x="5432612" y="3545462"/>
            <a:ext cx="5921188" cy="426290"/>
          </a:xfrm>
          <a:prstGeom prst="rect">
            <a:avLst/>
          </a:prstGeom>
        </p:spPr>
        <p:txBody>
          <a:bodyPr>
            <a:normAutofit/>
          </a:bodyPr>
          <a:lstStyle>
            <a:lvl1pPr>
              <a:defRPr sz="2400">
                <a:solidFill>
                  <a:schemeClr val="tx1"/>
                </a:solidFill>
              </a:defRPr>
            </a:lvl1pPr>
          </a:lstStyle>
          <a:p>
            <a:pPr lvl="0"/>
            <a:r>
              <a:rPr lang="en-US"/>
              <a:t>Edit Master text styles</a:t>
            </a:r>
          </a:p>
        </p:txBody>
      </p:sp>
      <p:sp>
        <p:nvSpPr>
          <p:cNvPr id="16" name="Text Placeholder 10"/>
          <p:cNvSpPr>
            <a:spLocks noGrp="1"/>
          </p:cNvSpPr>
          <p:nvPr>
            <p:ph type="body" idx="20" hasCustomPrompt="1"/>
          </p:nvPr>
        </p:nvSpPr>
        <p:spPr>
          <a:xfrm>
            <a:off x="4975412" y="4242747"/>
            <a:ext cx="430306" cy="426290"/>
          </a:xfrm>
          <a:prstGeom prst="rect">
            <a:avLst/>
          </a:prstGeom>
        </p:spPr>
        <p:txBody>
          <a:bodyPr>
            <a:normAutofit/>
          </a:bodyPr>
          <a:lstStyle>
            <a:lvl1pPr marL="0" indent="0">
              <a:buNone/>
              <a:defRPr sz="2400">
                <a:solidFill>
                  <a:schemeClr val="accent1">
                    <a:lumMod val="75000"/>
                  </a:schemeClr>
                </a:solidFill>
              </a:defRPr>
            </a:lvl1pPr>
          </a:lstStyle>
          <a:p>
            <a:r>
              <a:rPr lang="en-CA" sz="2400" dirty="0"/>
              <a:t>5.</a:t>
            </a:r>
            <a:endParaRPr lang="en-CA" dirty="0"/>
          </a:p>
        </p:txBody>
      </p:sp>
      <p:sp>
        <p:nvSpPr>
          <p:cNvPr id="17" name="Text Placeholder 11"/>
          <p:cNvSpPr>
            <a:spLocks noGrp="1"/>
          </p:cNvSpPr>
          <p:nvPr>
            <p:ph type="body" idx="21"/>
          </p:nvPr>
        </p:nvSpPr>
        <p:spPr>
          <a:xfrm>
            <a:off x="5432612" y="4242747"/>
            <a:ext cx="5921188" cy="426290"/>
          </a:xfrm>
          <a:prstGeom prst="rect">
            <a:avLst/>
          </a:prstGeom>
        </p:spPr>
        <p:txBody>
          <a:bodyPr>
            <a:normAutofit/>
          </a:bodyPr>
          <a:lstStyle>
            <a:lvl1pPr>
              <a:defRPr sz="2400">
                <a:solidFill>
                  <a:schemeClr val="tx1"/>
                </a:solidFill>
              </a:defRPr>
            </a:lvl1pPr>
          </a:lstStyle>
          <a:p>
            <a:pPr lvl="0"/>
            <a:r>
              <a:rPr lang="en-US"/>
              <a:t>Edit Master text styles</a:t>
            </a:r>
          </a:p>
        </p:txBody>
      </p:sp>
      <p:sp>
        <p:nvSpPr>
          <p:cNvPr id="18" name="Text Placeholder 12"/>
          <p:cNvSpPr>
            <a:spLocks noGrp="1"/>
          </p:cNvSpPr>
          <p:nvPr>
            <p:ph type="body" idx="22" hasCustomPrompt="1"/>
          </p:nvPr>
        </p:nvSpPr>
        <p:spPr>
          <a:xfrm>
            <a:off x="4948518" y="4940032"/>
            <a:ext cx="430306" cy="426290"/>
          </a:xfrm>
          <a:prstGeom prst="rect">
            <a:avLst/>
          </a:prstGeom>
        </p:spPr>
        <p:txBody>
          <a:bodyPr>
            <a:normAutofit/>
          </a:bodyPr>
          <a:lstStyle>
            <a:lvl1pPr marL="0" indent="0">
              <a:buNone/>
              <a:defRPr sz="2400">
                <a:solidFill>
                  <a:schemeClr val="accent1">
                    <a:lumMod val="75000"/>
                  </a:schemeClr>
                </a:solidFill>
              </a:defRPr>
            </a:lvl1pPr>
          </a:lstStyle>
          <a:p>
            <a:r>
              <a:rPr lang="en-CA" sz="2400" dirty="0"/>
              <a:t>6.</a:t>
            </a:r>
            <a:endParaRPr lang="en-CA" dirty="0"/>
          </a:p>
        </p:txBody>
      </p:sp>
      <p:sp>
        <p:nvSpPr>
          <p:cNvPr id="19" name="Text Placeholder 13"/>
          <p:cNvSpPr>
            <a:spLocks noGrp="1"/>
          </p:cNvSpPr>
          <p:nvPr>
            <p:ph type="body" idx="23"/>
          </p:nvPr>
        </p:nvSpPr>
        <p:spPr>
          <a:xfrm>
            <a:off x="5405718" y="4940032"/>
            <a:ext cx="5921188" cy="426290"/>
          </a:xfrm>
          <a:prstGeom prst="rect">
            <a:avLst/>
          </a:prstGeom>
        </p:spPr>
        <p:txBody>
          <a:bodyPr>
            <a:normAutofit/>
          </a:bodyPr>
          <a:lstStyle>
            <a:lvl1pPr>
              <a:defRPr sz="2400">
                <a:solidFill>
                  <a:schemeClr val="tx1"/>
                </a:solidFill>
              </a:defRPr>
            </a:lvl1pPr>
          </a:lstStyle>
          <a:p>
            <a:pPr lvl="0"/>
            <a:r>
              <a:rPr lang="en-US"/>
              <a:t>Edit Master text styles</a:t>
            </a:r>
          </a:p>
        </p:txBody>
      </p:sp>
    </p:spTree>
    <p:extLst>
      <p:ext uri="{BB962C8B-B14F-4D97-AF65-F5344CB8AC3E}">
        <p14:creationId xmlns:p14="http://schemas.microsoft.com/office/powerpoint/2010/main" val="254387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661E88-9567-425C-B734-60B5FFFC0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 y="17114"/>
            <a:ext cx="12174583" cy="6848965"/>
          </a:xfrm>
          <a:prstGeom prst="rect">
            <a:avLst/>
          </a:prstGeom>
        </p:spPr>
      </p:pic>
      <p:sp>
        <p:nvSpPr>
          <p:cNvPr id="2" name="Title 1">
            <a:extLst>
              <a:ext uri="{FF2B5EF4-FFF2-40B4-BE49-F238E27FC236}">
                <a16:creationId xmlns:a16="http://schemas.microsoft.com/office/drawing/2014/main" id="{A2E8D5A8-E4BE-47B5-BEDA-4B71A793590B}"/>
              </a:ext>
            </a:extLst>
          </p:cNvPr>
          <p:cNvSpPr>
            <a:spLocks noGrp="1"/>
          </p:cNvSpPr>
          <p:nvPr>
            <p:ph type="title"/>
          </p:nvPr>
        </p:nvSpPr>
        <p:spPr>
          <a:xfrm>
            <a:off x="838200" y="263526"/>
            <a:ext cx="10515600" cy="8806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77C6A51-3A7E-4A31-A9A6-3D7DBE5F64D9}"/>
              </a:ext>
            </a:extLst>
          </p:cNvPr>
          <p:cNvSpPr>
            <a:spLocks noGrp="1"/>
          </p:cNvSpPr>
          <p:nvPr>
            <p:ph idx="1"/>
          </p:nvPr>
        </p:nvSpPr>
        <p:spPr>
          <a:xfrm>
            <a:off x="838200" y="160318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DE408-8837-4D31-8FF7-24EA77C2FE73}"/>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333934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69859E-2604-4BBF-89E7-61D80D3AF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2"/>
            <a:ext cx="12192000" cy="6858763"/>
          </a:xfrm>
          <a:prstGeom prst="rect">
            <a:avLst/>
          </a:prstGeom>
        </p:spPr>
      </p:pic>
      <p:sp>
        <p:nvSpPr>
          <p:cNvPr id="2" name="Title 1">
            <a:extLst>
              <a:ext uri="{FF2B5EF4-FFF2-40B4-BE49-F238E27FC236}">
                <a16:creationId xmlns:a16="http://schemas.microsoft.com/office/drawing/2014/main" id="{A2E8D5A8-E4BE-47B5-BEDA-4B71A793590B}"/>
              </a:ext>
            </a:extLst>
          </p:cNvPr>
          <p:cNvSpPr>
            <a:spLocks noGrp="1"/>
          </p:cNvSpPr>
          <p:nvPr>
            <p:ph type="title"/>
          </p:nvPr>
        </p:nvSpPr>
        <p:spPr>
          <a:xfrm>
            <a:off x="838200" y="263526"/>
            <a:ext cx="10515600" cy="88068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77C6A51-3A7E-4A31-A9A6-3D7DBE5F64D9}"/>
              </a:ext>
            </a:extLst>
          </p:cNvPr>
          <p:cNvSpPr>
            <a:spLocks noGrp="1"/>
          </p:cNvSpPr>
          <p:nvPr>
            <p:ph idx="1"/>
          </p:nvPr>
        </p:nvSpPr>
        <p:spPr>
          <a:xfrm>
            <a:off x="838200" y="160318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DE408-8837-4D31-8FF7-24EA77C2FE73}"/>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285747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BA92F6-7FEA-45A0-BEAF-8EE384B7E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2"/>
            <a:ext cx="12192000" cy="6858763"/>
          </a:xfrm>
          <a:prstGeom prst="rect">
            <a:avLst/>
          </a:prstGeom>
        </p:spPr>
      </p:pic>
      <p:sp>
        <p:nvSpPr>
          <p:cNvPr id="2" name="Title 1">
            <a:extLst>
              <a:ext uri="{FF2B5EF4-FFF2-40B4-BE49-F238E27FC236}">
                <a16:creationId xmlns:a16="http://schemas.microsoft.com/office/drawing/2014/main" id="{A2E8D5A8-E4BE-47B5-BEDA-4B71A793590B}"/>
              </a:ext>
            </a:extLst>
          </p:cNvPr>
          <p:cNvSpPr>
            <a:spLocks noGrp="1"/>
          </p:cNvSpPr>
          <p:nvPr>
            <p:ph type="title"/>
          </p:nvPr>
        </p:nvSpPr>
        <p:spPr>
          <a:xfrm>
            <a:off x="838200" y="263526"/>
            <a:ext cx="10515600" cy="88068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77C6A51-3A7E-4A31-A9A6-3D7DBE5F64D9}"/>
              </a:ext>
            </a:extLst>
          </p:cNvPr>
          <p:cNvSpPr>
            <a:spLocks noGrp="1"/>
          </p:cNvSpPr>
          <p:nvPr>
            <p:ph idx="1"/>
          </p:nvPr>
        </p:nvSpPr>
        <p:spPr>
          <a:xfrm>
            <a:off x="838200" y="160318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DE408-8837-4D31-8FF7-24EA77C2FE73}"/>
              </a:ext>
            </a:extLst>
          </p:cNvPr>
          <p:cNvSpPr>
            <a:spLocks noGrp="1"/>
          </p:cNvSpPr>
          <p:nvPr>
            <p:ph type="sldNum" sz="quarter" idx="12"/>
          </p:nvPr>
        </p:nvSpPr>
        <p:spPr/>
        <p:txBody>
          <a:bodyPr/>
          <a:lstStyle/>
          <a:p>
            <a:fld id="{C0D12EAE-8614-46E4-A451-38D4231AC27D}" type="slidenum">
              <a:rPr lang="en-US" smtClean="0"/>
              <a:t>‹#›</a:t>
            </a:fld>
            <a:endParaRPr lang="en-US"/>
          </a:p>
        </p:txBody>
      </p:sp>
    </p:spTree>
    <p:extLst>
      <p:ext uri="{BB962C8B-B14F-4D97-AF65-F5344CB8AC3E}">
        <p14:creationId xmlns:p14="http://schemas.microsoft.com/office/powerpoint/2010/main" val="22615495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F3CB7-D063-40D5-8F00-9238B7084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90691DF-43AF-4740-8BFC-81CC10468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87C0973-F833-44DD-9824-81251688C226}"/>
              </a:ext>
            </a:extLst>
          </p:cNvPr>
          <p:cNvSpPr>
            <a:spLocks noGrp="1"/>
          </p:cNvSpPr>
          <p:nvPr>
            <p:ph type="sldNum" sz="quarter" idx="4"/>
          </p:nvPr>
        </p:nvSpPr>
        <p:spPr>
          <a:xfrm>
            <a:off x="4724400" y="641350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0D12EAE-8614-46E4-A451-38D4231AC27D}" type="slidenum">
              <a:rPr lang="en-US" smtClean="0"/>
              <a:pPr/>
              <a:t>‹#›</a:t>
            </a:fld>
            <a:endParaRPr lang="en-US"/>
          </a:p>
        </p:txBody>
      </p:sp>
    </p:spTree>
    <p:extLst>
      <p:ext uri="{BB962C8B-B14F-4D97-AF65-F5344CB8AC3E}">
        <p14:creationId xmlns:p14="http://schemas.microsoft.com/office/powerpoint/2010/main" val="400373654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74" r:id="rId6"/>
    <p:sldLayoutId id="2147483650" r:id="rId7"/>
    <p:sldLayoutId id="2147483662" r:id="rId8"/>
    <p:sldLayoutId id="2147483661" r:id="rId9"/>
    <p:sldLayoutId id="2147483663" r:id="rId10"/>
    <p:sldLayoutId id="2147483654" r:id="rId11"/>
    <p:sldLayoutId id="2147483673" r:id="rId12"/>
    <p:sldLayoutId id="2147483670" r:id="rId13"/>
    <p:sldLayoutId id="2147483671" r:id="rId14"/>
    <p:sldLayoutId id="2147483672" r:id="rId15"/>
    <p:sldLayoutId id="2147483652" r:id="rId16"/>
    <p:sldLayoutId id="2147483653" r:id="rId17"/>
    <p:sldLayoutId id="2147483668" r:id="rId18"/>
    <p:sldLayoutId id="2147483669" r:id="rId19"/>
    <p:sldLayoutId id="2147483658" r:id="rId20"/>
    <p:sldLayoutId id="2147483659" r:id="rId21"/>
    <p:sldLayoutId id="2147483660" r:id="rId22"/>
    <p:sldLayoutId id="2147483655" r:id="rId23"/>
    <p:sldLayoutId id="2147483656" r:id="rId24"/>
    <p:sldLayoutId id="2147483657" r:id="rId25"/>
    <p:sldLayoutId id="2147483675" r:id="rId26"/>
    <p:sldLayoutId id="2147483676" r:id="rId27"/>
    <p:sldLayoutId id="2147483677" r:id="rId28"/>
    <p:sldLayoutId id="2147483678" r:id="rId29"/>
    <p:sldLayoutId id="2147483679" r:id="rId30"/>
    <p:sldLayoutId id="2147483680" r:id="rId31"/>
    <p:sldLayoutId id="2147483681"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nowledgeadvisors.force.com/mtmhelp/articles/MTM_Knowledge_Article/Best-Practice-Guide-Using-Outcome-KPIs-as-Leading-Indicators-of-Business-Impact/?q=a2&amp;l=en_US&amp;fs=Search&amp;pn=1"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knowledgeadvisors.force.com/mtmhelp/articles/MTM_Knowledge_Article/Key-Metrics-Report-Overview-Net-Promoter-score/?q=net+promoter&amp;l=en_US&amp;fs=Search&amp;pn=1"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knowledgeadvisors.force.com/mtmhelp/articles/MTM_Knowledge_Article/Net-Promoter-Score-NPS-Job-Aid-Key-Metrics-Ready-Report/?q=net+promoter&amp;l=en_US&amp;fs=Search&amp;pn=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knowledgeadvisors.force.com/mtmhelp/articles/MTM_Knowledge_Article/Key-Metrics-Report-Overview-Estimated-Performance-Improvement/?q=performance+improvement&amp;l=en_US&amp;fs=Search&amp;pn=1"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knowledgeadvisors.force.com/mtmhelp/articles/MTM_Knowledge_Article/Estimated-Performance-Improvement-PI/?q=performance+improvement&amp;l=en_US&amp;fs=Search&amp;pn=1" TargetMode="External"/><Relationship Id="rId4" Type="http://schemas.openxmlformats.org/officeDocument/2006/relationships/hyperlink" Target="http://knowledgeadvisors.force.com/mtmhelp/articles/MTM_Knowledge_Article/Performance-Improvement-Job-Aid-Key-Metrics-Ready-Report/?q=performance+improvement&amp;l=en_US&amp;fs=Search&amp;pn=1"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knowledgeadvisors.force.com/mtmhelp/articles/MTM_Knowledge_Article/Scrap-Learning-Report-Job-Aid-Key-Metrics-Ready-Report/?q=scrap+learning&amp;l=en_US&amp;fs=Search&amp;pn=1" TargetMode="External"/><Relationship Id="rId2" Type="http://schemas.openxmlformats.org/officeDocument/2006/relationships/hyperlink" Target="http://knowledgeadvisors.force.com/mtmhelp/articles/MTM_Knowledge_Article/Scrap-Learning-Report-Overview-Ready-Reports/?q=scrap+learning&amp;l=en_US&amp;fs=Search&amp;pn=1"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20.png"/><Relationship Id="rId4" Type="http://schemas.openxmlformats.org/officeDocument/2006/relationships/chart" Target="../charts/chart2.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87809" y="333983"/>
            <a:ext cx="11616382" cy="637866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b="1" dirty="0"/>
              <a:t>Summary Steps:</a:t>
            </a:r>
          </a:p>
          <a:p>
            <a:pPr marL="342900" indent="-342900" algn="l">
              <a:buFont typeface="+mj-lt"/>
              <a:buAutoNum type="arabicPeriod"/>
            </a:pPr>
            <a:r>
              <a:rPr lang="en-US" sz="1600" dirty="0"/>
              <a:t>Run an Executive Summary Report, making sure to utilize a relevant benchmark.  </a:t>
            </a:r>
          </a:p>
          <a:p>
            <a:pPr marL="342900" indent="-342900" algn="l">
              <a:buFont typeface="+mj-lt"/>
              <a:buAutoNum type="arabicPeriod"/>
            </a:pPr>
            <a:endParaRPr lang="en-US" sz="800" dirty="0"/>
          </a:p>
          <a:p>
            <a:pPr marL="342900" indent="-342900" algn="l">
              <a:buFont typeface="+mj-lt"/>
              <a:buAutoNum type="arabicPeriod"/>
            </a:pPr>
            <a:r>
              <a:rPr lang="en-US" sz="1600" dirty="0"/>
              <a:t>Analyze the Executive Summary Report</a:t>
            </a:r>
          </a:p>
          <a:p>
            <a:pPr marL="800100" lvl="1" indent="-342900" algn="l">
              <a:buFont typeface="+mj-lt"/>
              <a:buAutoNum type="alphaLcParenR"/>
            </a:pPr>
            <a:r>
              <a:rPr lang="en-US" sz="1400" dirty="0"/>
              <a:t>Were the business results achieved aligned with expectations and course/program objectives?</a:t>
            </a:r>
          </a:p>
          <a:p>
            <a:pPr marL="800100" lvl="1" indent="-342900" algn="l">
              <a:buFont typeface="+mj-lt"/>
              <a:buAutoNum type="alphaLcParenR"/>
            </a:pPr>
            <a:r>
              <a:rPr lang="en-US" sz="1400" dirty="0"/>
              <a:t>How have your Key Metrics performed relative to the benchmark and your goals?</a:t>
            </a:r>
          </a:p>
          <a:p>
            <a:pPr marL="800100" lvl="1" indent="-342900" algn="l">
              <a:buFont typeface="+mj-lt"/>
              <a:buAutoNum type="alphaLcParenR"/>
            </a:pPr>
            <a:r>
              <a:rPr lang="en-US" sz="1400" dirty="0"/>
              <a:t>Have your reporting portfolios met expectations for performance?  Is there an alignment between your Portfolios and the achieved business results?</a:t>
            </a:r>
          </a:p>
          <a:p>
            <a:pPr marL="800100" lvl="1" indent="-342900" algn="l">
              <a:buFont typeface="+mj-lt"/>
              <a:buAutoNum type="alphaLcParenR"/>
            </a:pPr>
            <a:r>
              <a:rPr lang="en-US" sz="1400" dirty="0"/>
              <a:t>What questions do you still have?  What questions do you think your stakeholders will have?</a:t>
            </a:r>
          </a:p>
          <a:p>
            <a:pPr marL="800100" lvl="1" indent="-342900" algn="l">
              <a:buFont typeface="+mj-lt"/>
              <a:buAutoNum type="alphaLcParenR"/>
            </a:pPr>
            <a:r>
              <a:rPr lang="en-US" sz="1400" dirty="0"/>
              <a:t>What sections of the Executive Summary report do you want to include in your final presentation?  </a:t>
            </a:r>
            <a:r>
              <a:rPr lang="en-US" sz="1400" u="sng" dirty="0"/>
              <a:t>Examples are included in this template.</a:t>
            </a:r>
          </a:p>
          <a:p>
            <a:pPr marL="800100" lvl="1" indent="-342900" algn="l">
              <a:buFont typeface="+mj-lt"/>
              <a:buAutoNum type="alphaLcParenR"/>
            </a:pPr>
            <a:r>
              <a:rPr lang="en-US" sz="1400" dirty="0"/>
              <a:t>Review the recommendations at the bottom of the Executive Summary Report as a starting point to determine successes and opportunities and where to focus your in-depth analysis </a:t>
            </a:r>
          </a:p>
          <a:p>
            <a:pPr marL="800100" lvl="1" indent="-342900" algn="l">
              <a:buFont typeface="+mj-lt"/>
              <a:buAutoNum type="alphaLcParenR"/>
            </a:pPr>
            <a:endParaRPr lang="en-US" sz="1050" dirty="0"/>
          </a:p>
          <a:p>
            <a:pPr marL="342900" indent="-342900" algn="l">
              <a:buFont typeface="+mj-lt"/>
              <a:buAutoNum type="arabicPeriod"/>
            </a:pPr>
            <a:r>
              <a:rPr lang="en-US" sz="1600" dirty="0"/>
              <a:t>Obtain other key data, such as </a:t>
            </a:r>
          </a:p>
          <a:p>
            <a:pPr marL="800100" lvl="1" indent="-342900" algn="l">
              <a:buFont typeface="+mj-lt"/>
              <a:buAutoNum type="alphaLcParenR"/>
            </a:pPr>
            <a:r>
              <a:rPr lang="en-US" sz="1400" dirty="0">
                <a:solidFill>
                  <a:srgbClr val="000000"/>
                </a:solidFill>
              </a:rPr>
              <a:t>Report Card Key Metrics</a:t>
            </a:r>
          </a:p>
          <a:p>
            <a:pPr marL="800100" lvl="1" indent="-342900" algn="l">
              <a:buFont typeface="+mj-lt"/>
              <a:buAutoNum type="alphaLcParenR"/>
            </a:pPr>
            <a:r>
              <a:rPr lang="en-US" sz="1400" dirty="0">
                <a:solidFill>
                  <a:srgbClr val="000000"/>
                </a:solidFill>
              </a:rPr>
              <a:t>Dashboards</a:t>
            </a:r>
          </a:p>
          <a:p>
            <a:pPr marL="800100" lvl="1" indent="-342900" algn="l">
              <a:buFont typeface="+mj-lt"/>
              <a:buAutoNum type="alphaLcParenR"/>
            </a:pPr>
            <a:r>
              <a:rPr lang="en-US" sz="1400" dirty="0">
                <a:solidFill>
                  <a:srgbClr val="000000"/>
                </a:solidFill>
              </a:rPr>
              <a:t>Scrap Learning</a:t>
            </a:r>
          </a:p>
          <a:p>
            <a:pPr marL="800100" lvl="1" indent="-342900" algn="l">
              <a:buFont typeface="+mj-lt"/>
              <a:buAutoNum type="alphaLcParenR"/>
            </a:pPr>
            <a:r>
              <a:rPr lang="en-US" sz="1400" dirty="0">
                <a:solidFill>
                  <a:srgbClr val="000000"/>
                </a:solidFill>
              </a:rPr>
              <a:t>Net Promoter data</a:t>
            </a:r>
          </a:p>
          <a:p>
            <a:pPr marL="800100" lvl="1" indent="-342900" algn="l">
              <a:buFont typeface="+mj-lt"/>
              <a:buAutoNum type="alphaLcParenR"/>
            </a:pPr>
            <a:r>
              <a:rPr lang="en-US" sz="1400" dirty="0">
                <a:solidFill>
                  <a:srgbClr val="000000"/>
                </a:solidFill>
              </a:rPr>
              <a:t>Learner Comments: </a:t>
            </a:r>
            <a:r>
              <a:rPr lang="en-US" sz="1400" u="sng" dirty="0">
                <a:solidFill>
                  <a:srgbClr val="000000"/>
                </a:solidFill>
              </a:rPr>
              <a:t>where appropriate, add learner comments to support your analysis and recommendations</a:t>
            </a:r>
          </a:p>
          <a:p>
            <a:pPr lvl="1" algn="l"/>
            <a:endParaRPr lang="en-US" sz="1100" dirty="0">
              <a:solidFill>
                <a:srgbClr val="000000"/>
              </a:solidFill>
            </a:endParaRPr>
          </a:p>
          <a:p>
            <a:pPr marL="342900" indent="-342900" algn="l">
              <a:buFont typeface="+mj-lt"/>
              <a:buAutoNum type="arabicPeriod"/>
            </a:pPr>
            <a:r>
              <a:rPr lang="en-US" sz="1600" dirty="0"/>
              <a:t>Utilize </a:t>
            </a:r>
            <a:r>
              <a:rPr lang="en-US" sz="1600" b="1" dirty="0"/>
              <a:t>Data Explorer </a:t>
            </a:r>
            <a:r>
              <a:rPr lang="en-US" sz="1600" dirty="0"/>
              <a:t>and/or run more detailed reports (e.g. Quick Question Report) to identify drivers of positive performance and root causes of performance gaps. </a:t>
            </a:r>
          </a:p>
          <a:p>
            <a:pPr marL="342900" indent="-342900" algn="l">
              <a:buFont typeface="+mj-lt"/>
              <a:buAutoNum type="arabicPeriod"/>
            </a:pPr>
            <a:endParaRPr lang="en-US" sz="1100" dirty="0">
              <a:solidFill>
                <a:srgbClr val="000000"/>
              </a:solidFill>
            </a:endParaRPr>
          </a:p>
          <a:p>
            <a:pPr marL="342900" indent="-342900" algn="l">
              <a:buFont typeface="+mj-lt"/>
              <a:buAutoNum type="arabicPeriod"/>
            </a:pPr>
            <a:r>
              <a:rPr lang="en-US" sz="1600" dirty="0"/>
              <a:t>What is the story you want to tell with your learning programs’ data?</a:t>
            </a:r>
          </a:p>
          <a:p>
            <a:pPr marL="800100" lvl="1" indent="-342900" algn="l">
              <a:buFont typeface="+mj-lt"/>
              <a:buAutoNum type="alphaLcParenR"/>
            </a:pPr>
            <a:r>
              <a:rPr lang="en-US" sz="1400" dirty="0"/>
              <a:t>Make sure to cover the </a:t>
            </a:r>
            <a:r>
              <a:rPr lang="en-US" sz="1400" b="1" dirty="0"/>
              <a:t>What, So What, and Now What? </a:t>
            </a:r>
            <a:r>
              <a:rPr lang="en-US" sz="1400" dirty="0"/>
              <a:t>within your story.</a:t>
            </a:r>
          </a:p>
          <a:p>
            <a:pPr marL="800100" lvl="1" indent="-342900" algn="l">
              <a:buFont typeface="+mj-lt"/>
              <a:buAutoNum type="alphaLcParenR"/>
            </a:pPr>
            <a:r>
              <a:rPr lang="en-US" sz="1400" dirty="0"/>
              <a:t>What recommendations are you making based on your learning programs’ data?</a:t>
            </a:r>
          </a:p>
          <a:p>
            <a:pPr marL="800100" lvl="1" indent="-342900" algn="l">
              <a:buFont typeface="+mj-lt"/>
              <a:buAutoNum type="alphaLcParenR"/>
            </a:pPr>
            <a:r>
              <a:rPr lang="en-US" sz="1400" dirty="0"/>
              <a:t>What action steps will ensure success?</a:t>
            </a:r>
          </a:p>
          <a:p>
            <a:pPr marL="800100" lvl="1" indent="-342900" algn="l">
              <a:buFont typeface="+mj-lt"/>
              <a:buAutoNum type="alphaLcParenR"/>
            </a:pPr>
            <a:r>
              <a:rPr lang="en-US" sz="1400" dirty="0"/>
              <a:t>Reference the </a:t>
            </a:r>
            <a:r>
              <a:rPr lang="en-US" sz="1400" dirty="0">
                <a:hlinkClick r:id="rId3"/>
              </a:rPr>
              <a:t>Best Practice Guide: Using Outcome KPIs as Leading Indicators of Business Impact</a:t>
            </a:r>
            <a:r>
              <a:rPr lang="en-US" sz="1400" dirty="0"/>
              <a:t> in preparation for delivering this presentation</a:t>
            </a:r>
          </a:p>
          <a:p>
            <a:pPr marL="800100" lvl="1" indent="-342900" algn="l">
              <a:buFont typeface="+mj-lt"/>
              <a:buAutoNum type="alphaLcParenR"/>
            </a:pPr>
            <a:endParaRPr lang="en-US" sz="1400" dirty="0"/>
          </a:p>
          <a:p>
            <a:pPr marL="800100" lvl="1" indent="-342900" algn="l">
              <a:buFont typeface="+mj-lt"/>
              <a:buAutoNum type="alphaLcParenR"/>
            </a:pPr>
            <a:endParaRPr lang="en-US" sz="1200" dirty="0"/>
          </a:p>
          <a:p>
            <a:pPr marL="342900" indent="-342900" algn="l">
              <a:buFont typeface="+mj-lt"/>
              <a:buAutoNum type="arabicPeriod"/>
            </a:pPr>
            <a:endParaRPr lang="en-US" sz="1200" dirty="0"/>
          </a:p>
        </p:txBody>
      </p:sp>
    </p:spTree>
    <p:extLst>
      <p:ext uri="{BB962C8B-B14F-4D97-AF65-F5344CB8AC3E}">
        <p14:creationId xmlns:p14="http://schemas.microsoft.com/office/powerpoint/2010/main" val="212590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D4E09-C01C-4D6E-92F4-44FC1848A463}"/>
              </a:ext>
            </a:extLst>
          </p:cNvPr>
          <p:cNvSpPr>
            <a:spLocks noGrp="1"/>
          </p:cNvSpPr>
          <p:nvPr>
            <p:ph type="title"/>
          </p:nvPr>
        </p:nvSpPr>
        <p:spPr/>
        <p:txBody>
          <a:bodyPr/>
          <a:lstStyle/>
          <a:p>
            <a:r>
              <a:rPr lang="en-US" dirty="0"/>
              <a:t>Opportunities</a:t>
            </a:r>
          </a:p>
        </p:txBody>
      </p:sp>
      <p:sp>
        <p:nvSpPr>
          <p:cNvPr id="3" name="TextBox 2"/>
          <p:cNvSpPr txBox="1"/>
          <p:nvPr/>
        </p:nvSpPr>
        <p:spPr bwMode="auto">
          <a:xfrm>
            <a:off x="5070020" y="1852328"/>
            <a:ext cx="6424189" cy="4801314"/>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Based on your own data analysis, pick 1-3 opportunities for improvement to focus on, and include those relevant slides after this section header.</a:t>
            </a:r>
          </a:p>
          <a:p>
            <a:pPr algn="l"/>
            <a:endParaRPr lang="en-US" sz="2400" dirty="0"/>
          </a:p>
          <a:p>
            <a:pPr algn="l"/>
            <a:r>
              <a:rPr lang="en-US" sz="2400" dirty="0"/>
              <a:t>Examples are provided in this template; however, your presentation should reflect your own data.</a:t>
            </a:r>
          </a:p>
          <a:p>
            <a:pPr algn="l"/>
            <a:endParaRPr lang="en-US" sz="2400" dirty="0"/>
          </a:p>
          <a:p>
            <a:pPr algn="l"/>
            <a:r>
              <a:rPr lang="en-US" sz="2400" dirty="0"/>
              <a:t>Make sure that you are prepared to discuss the underlying root cause of any performance gaps.  Your detailed analysis with Data Explorer or other reports will help you to diagnose drivers of performance (both good/bad). </a:t>
            </a:r>
          </a:p>
        </p:txBody>
      </p:sp>
    </p:spTree>
    <p:extLst>
      <p:ext uri="{BB962C8B-B14F-4D97-AF65-F5344CB8AC3E}">
        <p14:creationId xmlns:p14="http://schemas.microsoft.com/office/powerpoint/2010/main" val="35512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01665" y="2647207"/>
            <a:ext cx="10559441" cy="738664"/>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The remaining slides are provided as a “bank” of possibilities for presenting different KPIs and should be customized based on your own learning programs’ performance. </a:t>
            </a:r>
          </a:p>
        </p:txBody>
      </p:sp>
    </p:spTree>
    <p:extLst>
      <p:ext uri="{BB962C8B-B14F-4D97-AF65-F5344CB8AC3E}">
        <p14:creationId xmlns:p14="http://schemas.microsoft.com/office/powerpoint/2010/main" val="2009511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Promoter</a:t>
            </a:r>
          </a:p>
        </p:txBody>
      </p:sp>
      <p:sp>
        <p:nvSpPr>
          <p:cNvPr id="3" name="TextBox 2"/>
          <p:cNvSpPr txBox="1"/>
          <p:nvPr/>
        </p:nvSpPr>
        <p:spPr bwMode="auto">
          <a:xfrm>
            <a:off x="1294323" y="2249988"/>
            <a:ext cx="10267200" cy="3693319"/>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Example of how to present NPS Data.  </a:t>
            </a:r>
          </a:p>
          <a:p>
            <a:pPr algn="l"/>
            <a:r>
              <a:rPr lang="en-US" sz="2400" dirty="0"/>
              <a:t>NPS is a reflection of the learners’ perceived value of training (would they recommend to others).  </a:t>
            </a:r>
          </a:p>
          <a:p>
            <a:pPr algn="l"/>
            <a:endParaRPr lang="en-US" sz="2400" dirty="0"/>
          </a:p>
          <a:p>
            <a:pPr algn="l"/>
            <a:r>
              <a:rPr lang="en-US" sz="2400" dirty="0"/>
              <a:t>Tips: look at NPS by Course and Demographic to identify wins or areas of focused improvement.</a:t>
            </a:r>
          </a:p>
          <a:p>
            <a:pPr algn="l"/>
            <a:endParaRPr lang="en-US" sz="2400" dirty="0"/>
          </a:p>
          <a:p>
            <a:pPr algn="l"/>
            <a:r>
              <a:rPr lang="en-US" sz="2400" dirty="0"/>
              <a:t>Reference the Key Metrics Report by </a:t>
            </a:r>
            <a:r>
              <a:rPr lang="en-US" sz="2400" dirty="0">
                <a:hlinkClick r:id="rId3"/>
              </a:rPr>
              <a:t>Net Promoter Score knowledge article</a:t>
            </a:r>
            <a:r>
              <a:rPr lang="en-US" sz="2400" dirty="0"/>
              <a:t> and </a:t>
            </a:r>
            <a:r>
              <a:rPr lang="en-US" sz="2400" dirty="0">
                <a:hlinkClick r:id="rId4"/>
              </a:rPr>
              <a:t>Key Metrics Report Net Promoter Score Job Aid </a:t>
            </a:r>
            <a:r>
              <a:rPr lang="en-US" sz="2400" dirty="0"/>
              <a:t>in the Help Guide for additional guidance in presenting this data. </a:t>
            </a:r>
          </a:p>
        </p:txBody>
      </p:sp>
    </p:spTree>
    <p:extLst>
      <p:ext uri="{BB962C8B-B14F-4D97-AF65-F5344CB8AC3E}">
        <p14:creationId xmlns:p14="http://schemas.microsoft.com/office/powerpoint/2010/main" val="359910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08" y="157424"/>
            <a:ext cx="10515600" cy="1005732"/>
          </a:xfrm>
        </p:spPr>
        <p:txBody>
          <a:bodyPr/>
          <a:lstStyle/>
          <a:p>
            <a:r>
              <a:rPr lang="en-US" dirty="0"/>
              <a:t>Net Promoter Score</a:t>
            </a:r>
          </a:p>
        </p:txBody>
      </p:sp>
      <p:pic>
        <p:nvPicPr>
          <p:cNvPr id="4" name="Content Placeholder 3"/>
          <p:cNvPicPr>
            <a:picLocks noChangeAspect="1"/>
          </p:cNvPicPr>
          <p:nvPr/>
        </p:nvPicPr>
        <p:blipFill>
          <a:blip r:embed="rId3"/>
          <a:stretch>
            <a:fillRect/>
          </a:stretch>
        </p:blipFill>
        <p:spPr>
          <a:xfrm>
            <a:off x="205708" y="1496616"/>
            <a:ext cx="4212636" cy="2021362"/>
          </a:xfrm>
          <a:prstGeom prst="rect">
            <a:avLst/>
          </a:prstGeom>
        </p:spPr>
      </p:pic>
      <p:sp>
        <p:nvSpPr>
          <p:cNvPr id="3" name="Rectangle 2"/>
          <p:cNvSpPr/>
          <p:nvPr/>
        </p:nvSpPr>
        <p:spPr>
          <a:xfrm>
            <a:off x="4921283" y="1723405"/>
            <a:ext cx="6821111" cy="400110"/>
          </a:xfrm>
          <a:prstGeom prst="rect">
            <a:avLst/>
          </a:prstGeom>
        </p:spPr>
        <p:txBody>
          <a:bodyPr wrap="square">
            <a:spAutoFit/>
          </a:bodyPr>
          <a:lstStyle/>
          <a:p>
            <a:r>
              <a:rPr lang="en-US" sz="2000" dirty="0">
                <a:solidFill>
                  <a:srgbClr val="333333"/>
                </a:solidFill>
                <a:latin typeface="Proxima Nova Regular"/>
              </a:rPr>
              <a:t>How likely are you to recommend this learning experience?</a:t>
            </a:r>
            <a:endParaRPr lang="en-US" sz="20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344" y="3315724"/>
            <a:ext cx="7462506" cy="3235696"/>
          </a:xfrm>
          <a:prstGeom prst="rect">
            <a:avLst/>
          </a:prstGeom>
        </p:spPr>
      </p:pic>
      <p:sp>
        <p:nvSpPr>
          <p:cNvPr id="6" name="TextBox 5"/>
          <p:cNvSpPr txBox="1"/>
          <p:nvPr/>
        </p:nvSpPr>
        <p:spPr>
          <a:xfrm>
            <a:off x="4921283" y="2559732"/>
            <a:ext cx="6959567" cy="523220"/>
          </a:xfrm>
          <a:prstGeom prst="rect">
            <a:avLst/>
          </a:prstGeom>
          <a:solidFill>
            <a:srgbClr val="00B0F0"/>
          </a:solidFill>
        </p:spPr>
        <p:txBody>
          <a:bodyPr wrap="square" rtlCol="0">
            <a:spAutoFit/>
          </a:bodyPr>
          <a:lstStyle/>
          <a:p>
            <a:r>
              <a:rPr lang="en-US" sz="2800" dirty="0">
                <a:solidFill>
                  <a:schemeClr val="bg1"/>
                </a:solidFill>
              </a:rPr>
              <a:t>43% Overall NPS for Q1 vs. Benchmark of 38%</a:t>
            </a:r>
          </a:p>
        </p:txBody>
      </p:sp>
      <p:sp>
        <p:nvSpPr>
          <p:cNvPr id="7" name="TextBox 6"/>
          <p:cNvSpPr txBox="1"/>
          <p:nvPr/>
        </p:nvSpPr>
        <p:spPr bwMode="auto">
          <a:xfrm>
            <a:off x="311150" y="3825576"/>
            <a:ext cx="3579105" cy="2215991"/>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Show  NPS by course, and it may be helpful to reference any specific NPS by demographic data that looks interesting in the additional findings. </a:t>
            </a:r>
          </a:p>
        </p:txBody>
      </p:sp>
    </p:spTree>
    <p:extLst>
      <p:ext uri="{BB962C8B-B14F-4D97-AF65-F5344CB8AC3E}">
        <p14:creationId xmlns:p14="http://schemas.microsoft.com/office/powerpoint/2010/main" val="3852573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45" y="99770"/>
            <a:ext cx="10515600" cy="826721"/>
          </a:xfrm>
        </p:spPr>
        <p:txBody>
          <a:bodyPr/>
          <a:lstStyle/>
          <a:p>
            <a:r>
              <a:rPr lang="en-US" dirty="0"/>
              <a:t>NPS Additional Findings &amp; Recommendations </a:t>
            </a:r>
          </a:p>
        </p:txBody>
      </p:sp>
      <p:sp>
        <p:nvSpPr>
          <p:cNvPr id="6" name="Text Placeholder 2"/>
          <p:cNvSpPr>
            <a:spLocks noGrp="1"/>
          </p:cNvSpPr>
          <p:nvPr>
            <p:ph type="body" sz="quarter" idx="10"/>
          </p:nvPr>
        </p:nvSpPr>
        <p:spPr>
          <a:xfrm>
            <a:off x="321785" y="1284505"/>
            <a:ext cx="11576050" cy="4554536"/>
          </a:xfrm>
        </p:spPr>
        <p:txBody>
          <a:bodyPr/>
          <a:lstStyle/>
          <a:p>
            <a:r>
              <a:rPr lang="en-US" sz="2400" dirty="0"/>
              <a:t>Performance Management Foundations NPS below benchmark</a:t>
            </a:r>
          </a:p>
          <a:p>
            <a:pPr lvl="1"/>
            <a:r>
              <a:rPr lang="en-US" sz="2000" dirty="0"/>
              <a:t>Demographic analysis for Performance </a:t>
            </a:r>
            <a:r>
              <a:rPr lang="en-US" sz="2000" dirty="0" err="1"/>
              <a:t>Mgmt</a:t>
            </a:r>
            <a:r>
              <a:rPr lang="en-US" sz="2000" dirty="0"/>
              <a:t> Foundations reveals individuals with higher tenure have lower NPS</a:t>
            </a:r>
          </a:p>
          <a:p>
            <a:pPr lvl="1"/>
            <a:r>
              <a:rPr lang="en-US" sz="2000" dirty="0"/>
              <a:t>Indication that wrong audience is sent to this training</a:t>
            </a:r>
          </a:p>
          <a:p>
            <a:pPr marL="0" indent="0">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80" b="49718"/>
          <a:stretch/>
        </p:blipFill>
        <p:spPr>
          <a:xfrm>
            <a:off x="361977" y="2853277"/>
            <a:ext cx="7449065" cy="1626970"/>
          </a:xfrm>
          <a:prstGeom prst="rect">
            <a:avLst/>
          </a:prstGeom>
        </p:spPr>
      </p:pic>
      <p:sp>
        <p:nvSpPr>
          <p:cNvPr id="5" name="Rectangle 4"/>
          <p:cNvSpPr/>
          <p:nvPr/>
        </p:nvSpPr>
        <p:spPr bwMode="auto">
          <a:xfrm>
            <a:off x="344992" y="3503073"/>
            <a:ext cx="7462506" cy="327378"/>
          </a:xfrm>
          <a:prstGeom prst="rect">
            <a:avLst/>
          </a:prstGeom>
          <a:solidFill>
            <a:schemeClr val="bg1">
              <a:alpha val="0"/>
            </a:schemeClr>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pic>
        <p:nvPicPr>
          <p:cNvPr id="7" name="Picture 6"/>
          <p:cNvPicPr>
            <a:picLocks noChangeAspect="1"/>
          </p:cNvPicPr>
          <p:nvPr/>
        </p:nvPicPr>
        <p:blipFill>
          <a:blip r:embed="rId4"/>
          <a:stretch>
            <a:fillRect/>
          </a:stretch>
        </p:blipFill>
        <p:spPr>
          <a:xfrm>
            <a:off x="361977" y="4624456"/>
            <a:ext cx="5555897" cy="1641762"/>
          </a:xfrm>
          <a:prstGeom prst="rect">
            <a:avLst/>
          </a:prstGeom>
        </p:spPr>
      </p:pic>
      <p:sp>
        <p:nvSpPr>
          <p:cNvPr id="9" name="Rectangle 8"/>
          <p:cNvSpPr/>
          <p:nvPr/>
        </p:nvSpPr>
        <p:spPr bwMode="auto">
          <a:xfrm>
            <a:off x="344992" y="4875149"/>
            <a:ext cx="5555897" cy="705064"/>
          </a:xfrm>
          <a:prstGeom prst="rect">
            <a:avLst/>
          </a:prstGeom>
          <a:solidFill>
            <a:schemeClr val="bg1">
              <a:alpha val="0"/>
            </a:schemeClr>
          </a:solid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8" name="TextBox 7"/>
          <p:cNvSpPr txBox="1"/>
          <p:nvPr/>
        </p:nvSpPr>
        <p:spPr bwMode="auto">
          <a:xfrm>
            <a:off x="9632148" y="341573"/>
            <a:ext cx="2438207" cy="2954655"/>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Provide additional insights and recommendations based on your analysis.  Note that these do not all need to be positive or negative.  </a:t>
            </a:r>
          </a:p>
        </p:txBody>
      </p:sp>
      <p:sp>
        <p:nvSpPr>
          <p:cNvPr id="10" name="TextBox 9"/>
          <p:cNvSpPr txBox="1"/>
          <p:nvPr/>
        </p:nvSpPr>
        <p:spPr>
          <a:xfrm>
            <a:off x="7980451" y="3481754"/>
            <a:ext cx="3934369" cy="3140042"/>
          </a:xfrm>
          <a:prstGeom prst="rect">
            <a:avLst/>
          </a:prstGeom>
          <a:solidFill>
            <a:srgbClr val="00B0F0"/>
          </a:solidFill>
        </p:spPr>
        <p:txBody>
          <a:bodyPr wrap="square" lIns="182880" rtlCol="0">
            <a:noAutofit/>
          </a:bodyPr>
          <a:lstStyle/>
          <a:p>
            <a:pPr algn="l"/>
            <a:r>
              <a:rPr lang="en-US" sz="1800" dirty="0">
                <a:solidFill>
                  <a:schemeClr val="bg1"/>
                </a:solidFill>
              </a:rPr>
              <a:t>Recommendations:</a:t>
            </a:r>
          </a:p>
          <a:p>
            <a:pPr marL="171450" indent="-171450" algn="l">
              <a:buFont typeface="Arial" panose="020B0604020202020204" pitchFamily="34" charset="0"/>
              <a:buChar char="•"/>
            </a:pPr>
            <a:r>
              <a:rPr lang="en-US" sz="1600" dirty="0">
                <a:solidFill>
                  <a:schemeClr val="bg1"/>
                </a:solidFill>
              </a:rPr>
              <a:t>Interview learners from lower-scoring demographic groups to identify the disconnect between the course objectives/content and application</a:t>
            </a:r>
          </a:p>
          <a:p>
            <a:pPr marL="171450" indent="-171450" algn="l">
              <a:buFont typeface="Arial" panose="020B0604020202020204" pitchFamily="34" charset="0"/>
              <a:buChar char="•"/>
            </a:pPr>
            <a:r>
              <a:rPr lang="en-US" sz="1600" dirty="0">
                <a:solidFill>
                  <a:schemeClr val="bg1"/>
                </a:solidFill>
              </a:rPr>
              <a:t>Connect with HR to determine if there’s a way to “shore up” intended audiences by course</a:t>
            </a:r>
          </a:p>
          <a:p>
            <a:pPr marL="171450" indent="-171450" algn="l">
              <a:buFont typeface="Arial" panose="020B0604020202020204" pitchFamily="34" charset="0"/>
              <a:buChar char="•"/>
            </a:pPr>
            <a:r>
              <a:rPr lang="en-US" sz="1600" dirty="0">
                <a:solidFill>
                  <a:schemeClr val="bg1"/>
                </a:solidFill>
              </a:rPr>
              <a:t>Connect with course designers to ensure that appropriate real-world application examples for intended learner audience are included in each training</a:t>
            </a:r>
          </a:p>
          <a:p>
            <a:pPr algn="l"/>
            <a:endParaRPr lang="en-US" dirty="0"/>
          </a:p>
        </p:txBody>
      </p:sp>
    </p:spTree>
    <p:extLst>
      <p:ext uri="{BB962C8B-B14F-4D97-AF65-F5344CB8AC3E}">
        <p14:creationId xmlns:p14="http://schemas.microsoft.com/office/powerpoint/2010/main" val="20673159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and Value</a:t>
            </a:r>
          </a:p>
        </p:txBody>
      </p:sp>
      <p:sp>
        <p:nvSpPr>
          <p:cNvPr id="3" name="TextBox 2"/>
          <p:cNvSpPr txBox="1"/>
          <p:nvPr/>
        </p:nvSpPr>
        <p:spPr bwMode="auto">
          <a:xfrm>
            <a:off x="722026" y="2837202"/>
            <a:ext cx="10741598" cy="2215991"/>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Example of presenting Impact and Value, aligned to Portfolio performance.</a:t>
            </a:r>
          </a:p>
          <a:p>
            <a:pPr algn="l"/>
            <a:endParaRPr lang="en-US" sz="2400" dirty="0"/>
          </a:p>
          <a:p>
            <a:pPr algn="l"/>
            <a:r>
              <a:rPr lang="en-US" sz="2400" dirty="0"/>
              <a:t>For additional insights into presenting this information, reference the </a:t>
            </a:r>
            <a:r>
              <a:rPr lang="en-US" sz="2400" dirty="0">
                <a:hlinkClick r:id="rId3"/>
              </a:rPr>
              <a:t>Key Metrics Report by Performance Improvement Overview knowledge article</a:t>
            </a:r>
            <a:r>
              <a:rPr lang="en-US" sz="2400" dirty="0"/>
              <a:t>, the </a:t>
            </a:r>
            <a:r>
              <a:rPr lang="en-US" sz="2400" dirty="0">
                <a:hlinkClick r:id="rId4"/>
              </a:rPr>
              <a:t>Key Metrics Report by Performance Improvement Job Aid</a:t>
            </a:r>
            <a:r>
              <a:rPr lang="en-US" sz="2400" dirty="0"/>
              <a:t>, and the explanation of </a:t>
            </a:r>
            <a:r>
              <a:rPr lang="en-US" sz="2400" dirty="0">
                <a:hlinkClick r:id="rId5"/>
              </a:rPr>
              <a:t>how PI is calculated </a:t>
            </a:r>
            <a:r>
              <a:rPr lang="en-US" sz="2400" dirty="0"/>
              <a:t>in the MTM Help Guide.    </a:t>
            </a:r>
          </a:p>
        </p:txBody>
      </p:sp>
    </p:spTree>
    <p:extLst>
      <p:ext uri="{BB962C8B-B14F-4D97-AF65-F5344CB8AC3E}">
        <p14:creationId xmlns:p14="http://schemas.microsoft.com/office/powerpoint/2010/main" val="220891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07" y="230153"/>
            <a:ext cx="11421141" cy="1325563"/>
          </a:xfrm>
        </p:spPr>
        <p:txBody>
          <a:bodyPr/>
          <a:lstStyle/>
          <a:p>
            <a:r>
              <a:rPr lang="en-US" dirty="0"/>
              <a:t>Estimated On-the-Job Performance Improvement</a:t>
            </a:r>
          </a:p>
        </p:txBody>
      </p:sp>
      <p:graphicFrame>
        <p:nvGraphicFramePr>
          <p:cNvPr id="3" name="Diagram 2"/>
          <p:cNvGraphicFramePr/>
          <p:nvPr>
            <p:extLst>
              <p:ext uri="{D42A27DB-BD31-4B8C-83A1-F6EECF244321}">
                <p14:modId xmlns:p14="http://schemas.microsoft.com/office/powerpoint/2010/main" val="3705409377"/>
              </p:ext>
            </p:extLst>
          </p:nvPr>
        </p:nvGraphicFramePr>
        <p:xfrm>
          <a:off x="1957643" y="1446340"/>
          <a:ext cx="7350378" cy="1577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01329278"/>
              </p:ext>
            </p:extLst>
          </p:nvPr>
        </p:nvGraphicFramePr>
        <p:xfrm>
          <a:off x="1488274" y="3707770"/>
          <a:ext cx="8845607" cy="2322570"/>
        </p:xfrm>
        <a:graphic>
          <a:graphicData uri="http://schemas.openxmlformats.org/drawingml/2006/table">
            <a:tbl>
              <a:tblPr firstRow="1" bandRow="1">
                <a:tableStyleId>{5C22544A-7EE6-4342-B048-85BDC9FD1C3A}</a:tableStyleId>
              </a:tblPr>
              <a:tblGrid>
                <a:gridCol w="1100256">
                  <a:extLst>
                    <a:ext uri="{9D8B030D-6E8A-4147-A177-3AD203B41FA5}">
                      <a16:colId xmlns:a16="http://schemas.microsoft.com/office/drawing/2014/main" val="20000"/>
                    </a:ext>
                  </a:extLst>
                </a:gridCol>
                <a:gridCol w="6696544">
                  <a:extLst>
                    <a:ext uri="{9D8B030D-6E8A-4147-A177-3AD203B41FA5}">
                      <a16:colId xmlns:a16="http://schemas.microsoft.com/office/drawing/2014/main" val="20001"/>
                    </a:ext>
                  </a:extLst>
                </a:gridCol>
                <a:gridCol w="1048807">
                  <a:extLst>
                    <a:ext uri="{9D8B030D-6E8A-4147-A177-3AD203B41FA5}">
                      <a16:colId xmlns:a16="http://schemas.microsoft.com/office/drawing/2014/main" val="20002"/>
                    </a:ext>
                  </a:extLst>
                </a:gridCol>
              </a:tblGrid>
              <a:tr h="444511">
                <a:tc>
                  <a:txBody>
                    <a:bodyPr/>
                    <a:lstStyle/>
                    <a:p>
                      <a:r>
                        <a:rPr lang="en-US" sz="1600" dirty="0"/>
                        <a:t>Factor</a:t>
                      </a:r>
                    </a:p>
                  </a:txBody>
                  <a:tcPr/>
                </a:tc>
                <a:tc>
                  <a:txBody>
                    <a:bodyPr/>
                    <a:lstStyle/>
                    <a:p>
                      <a:r>
                        <a:rPr lang="en-US" sz="1600" dirty="0"/>
                        <a:t>Item</a:t>
                      </a:r>
                    </a:p>
                  </a:txBody>
                  <a:tcPr/>
                </a:tc>
                <a:tc>
                  <a:txBody>
                    <a:bodyPr/>
                    <a:lstStyle/>
                    <a:p>
                      <a:pPr algn="ctr"/>
                      <a:r>
                        <a:rPr lang="en-US" sz="1600" dirty="0"/>
                        <a:t>Amount</a:t>
                      </a:r>
                    </a:p>
                  </a:txBody>
                  <a:tcPr/>
                </a:tc>
                <a:extLst>
                  <a:ext uri="{0D108BD9-81ED-4DB2-BD59-A6C34878D82A}">
                    <a16:rowId xmlns:a16="http://schemas.microsoft.com/office/drawing/2014/main" val="10000"/>
                  </a:ext>
                </a:extLst>
              </a:tr>
              <a:tr h="434584">
                <a:tc>
                  <a:txBody>
                    <a:bodyPr/>
                    <a:lstStyle/>
                    <a:p>
                      <a:r>
                        <a:rPr lang="en-US" sz="1600" dirty="0"/>
                        <a:t>Estimate</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Over time, my job performance in areas related to this content will improve _%.</a:t>
                      </a:r>
                      <a:endParaRPr lang="en-US" sz="1600" dirty="0">
                        <a:latin typeface="+mn-lt"/>
                      </a:endParaRPr>
                    </a:p>
                  </a:txBody>
                  <a:tcPr/>
                </a:tc>
                <a:tc>
                  <a:txBody>
                    <a:bodyPr/>
                    <a:lstStyle/>
                    <a:p>
                      <a:pPr algn="ctr"/>
                      <a:r>
                        <a:rPr lang="en-US" sz="1600" dirty="0"/>
                        <a:t>46%</a:t>
                      </a:r>
                      <a:endParaRPr lang="en-US" sz="1600" dirty="0">
                        <a:latin typeface="+mn-lt"/>
                      </a:endParaRPr>
                    </a:p>
                  </a:txBody>
                  <a:tcPr anchor="ctr"/>
                </a:tc>
                <a:extLst>
                  <a:ext uri="{0D108BD9-81ED-4DB2-BD59-A6C34878D82A}">
                    <a16:rowId xmlns:a16="http://schemas.microsoft.com/office/drawing/2014/main" val="10001"/>
                  </a:ext>
                </a:extLst>
              </a:tr>
              <a:tr h="420130">
                <a:tc>
                  <a:txBody>
                    <a:bodyPr/>
                    <a:lstStyle/>
                    <a:p>
                      <a:r>
                        <a:rPr lang="en-US" sz="1600" dirty="0"/>
                        <a:t>Isolate</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 would attribute _% of my expected improvement to this learning experience.</a:t>
                      </a:r>
                      <a:endParaRPr lang="en-US" sz="1600" dirty="0">
                        <a:latin typeface="+mn-lt"/>
                      </a:endParaRPr>
                    </a:p>
                  </a:txBody>
                  <a:tcPr/>
                </a:tc>
                <a:tc>
                  <a:txBody>
                    <a:bodyPr/>
                    <a:lstStyle/>
                    <a:p>
                      <a:pPr algn="ctr"/>
                      <a:r>
                        <a:rPr lang="en-US" sz="1600" dirty="0"/>
                        <a:t>45%</a:t>
                      </a:r>
                      <a:endParaRPr lang="en-US" sz="1600" dirty="0">
                        <a:latin typeface="+mn-lt"/>
                      </a:endParaRPr>
                    </a:p>
                  </a:txBody>
                  <a:tcPr anchor="ctr"/>
                </a:tc>
                <a:extLst>
                  <a:ext uri="{0D108BD9-81ED-4DB2-BD59-A6C34878D82A}">
                    <a16:rowId xmlns:a16="http://schemas.microsoft.com/office/drawing/2014/main" val="10002"/>
                  </a:ext>
                </a:extLst>
              </a:tr>
              <a:tr h="512220">
                <a:tc>
                  <a:txBody>
                    <a:bodyPr/>
                    <a:lstStyle/>
                    <a:p>
                      <a:r>
                        <a:rPr lang="en-US" sz="1600" dirty="0"/>
                        <a:t>Isolate</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The content is applicable to _% of my job.</a:t>
                      </a:r>
                      <a:endParaRPr lang="en-US" sz="1600" dirty="0">
                        <a:latin typeface="+mn-lt"/>
                      </a:endParaRPr>
                    </a:p>
                  </a:txBody>
                  <a:tcPr/>
                </a:tc>
                <a:tc>
                  <a:txBody>
                    <a:bodyPr/>
                    <a:lstStyle/>
                    <a:p>
                      <a:pPr algn="ctr"/>
                      <a:r>
                        <a:rPr lang="en-US" sz="1600" dirty="0"/>
                        <a:t>58%</a:t>
                      </a:r>
                      <a:endParaRPr lang="en-US" sz="1600" dirty="0">
                        <a:latin typeface="+mn-lt"/>
                      </a:endParaRPr>
                    </a:p>
                  </a:txBody>
                  <a:tcPr anchor="ctr"/>
                </a:tc>
                <a:extLst>
                  <a:ext uri="{0D108BD9-81ED-4DB2-BD59-A6C34878D82A}">
                    <a16:rowId xmlns:a16="http://schemas.microsoft.com/office/drawing/2014/main" val="10003"/>
                  </a:ext>
                </a:extLst>
              </a:tr>
              <a:tr h="366589">
                <a:tc>
                  <a:txBody>
                    <a:bodyPr/>
                    <a:lstStyle/>
                    <a:p>
                      <a:r>
                        <a:rPr lang="en-US" sz="1600" dirty="0"/>
                        <a:t>Adjust</a:t>
                      </a:r>
                      <a:endParaRPr lang="en-US" sz="1600" dirty="0">
                        <a:latin typeface="+mn-lt"/>
                      </a:endParaRPr>
                    </a:p>
                  </a:txBody>
                  <a:tcPr/>
                </a:tc>
                <a:tc>
                  <a:txBody>
                    <a:bodyPr/>
                    <a:lstStyle/>
                    <a:p>
                      <a:r>
                        <a:rPr lang="en-US" sz="1600" dirty="0"/>
                        <a:t>An adjustment for response bias, confidence, and conservatism.</a:t>
                      </a:r>
                      <a:endParaRPr lang="en-US" sz="1600" dirty="0">
                        <a:latin typeface="+mn-lt"/>
                      </a:endParaRPr>
                    </a:p>
                  </a:txBody>
                  <a:tcPr/>
                </a:tc>
                <a:tc>
                  <a:txBody>
                    <a:bodyPr/>
                    <a:lstStyle/>
                    <a:p>
                      <a:pPr algn="ctr"/>
                      <a:r>
                        <a:rPr lang="en-US" sz="1600" dirty="0"/>
                        <a:t>8%</a:t>
                      </a:r>
                      <a:endParaRPr lang="en-US" sz="1600" dirty="0">
                        <a:latin typeface="+mn-lt"/>
                      </a:endParaRPr>
                    </a:p>
                  </a:txBody>
                  <a:tcPr anchor="ctr"/>
                </a:tc>
                <a:extLst>
                  <a:ext uri="{0D108BD9-81ED-4DB2-BD59-A6C34878D82A}">
                    <a16:rowId xmlns:a16="http://schemas.microsoft.com/office/drawing/2014/main" val="10004"/>
                  </a:ext>
                </a:extLst>
              </a:tr>
            </a:tbl>
          </a:graphicData>
        </a:graphic>
      </p:graphicFrame>
      <p:sp>
        <p:nvSpPr>
          <p:cNvPr id="7" name="TextBox 6"/>
          <p:cNvSpPr txBox="1"/>
          <p:nvPr/>
        </p:nvSpPr>
        <p:spPr>
          <a:xfrm>
            <a:off x="1283001" y="3244175"/>
            <a:ext cx="7906870" cy="369332"/>
          </a:xfrm>
          <a:prstGeom prst="rect">
            <a:avLst/>
          </a:prstGeom>
          <a:noFill/>
        </p:spPr>
        <p:txBody>
          <a:bodyPr wrap="square" rtlCol="0">
            <a:spAutoFit/>
          </a:bodyPr>
          <a:lstStyle/>
          <a:p>
            <a:r>
              <a:rPr lang="en-US" sz="2000" dirty="0"/>
              <a:t>Estimated Performance Improvement (PI) Calculation*</a:t>
            </a:r>
          </a:p>
        </p:txBody>
      </p:sp>
      <p:sp>
        <p:nvSpPr>
          <p:cNvPr id="9" name="TextBox 8"/>
          <p:cNvSpPr txBox="1"/>
          <p:nvPr/>
        </p:nvSpPr>
        <p:spPr>
          <a:xfrm>
            <a:off x="1752369" y="6120878"/>
            <a:ext cx="7906870" cy="244682"/>
          </a:xfrm>
          <a:prstGeom prst="rect">
            <a:avLst/>
          </a:prstGeom>
          <a:noFill/>
        </p:spPr>
        <p:txBody>
          <a:bodyPr wrap="square" rtlCol="0">
            <a:spAutoFit/>
          </a:bodyPr>
          <a:lstStyle/>
          <a:p>
            <a:r>
              <a:rPr lang="en-US" sz="1050" dirty="0"/>
              <a:t>*PI calculation is based on Phillips’ ROI Methodology</a:t>
            </a:r>
          </a:p>
        </p:txBody>
      </p:sp>
      <p:sp>
        <p:nvSpPr>
          <p:cNvPr id="10" name="TextBox 9"/>
          <p:cNvSpPr txBox="1"/>
          <p:nvPr/>
        </p:nvSpPr>
        <p:spPr>
          <a:xfrm>
            <a:off x="441007" y="1240670"/>
            <a:ext cx="10940143" cy="424732"/>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368025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p:cNvPicPr>
            <a:picLocks noChangeAspect="1"/>
          </p:cNvPicPr>
          <p:nvPr/>
        </p:nvPicPr>
        <p:blipFill>
          <a:blip r:embed="rId3"/>
          <a:stretch>
            <a:fillRect/>
          </a:stretch>
        </p:blipFill>
        <p:spPr>
          <a:xfrm>
            <a:off x="1226905" y="1176190"/>
            <a:ext cx="9400981" cy="1331179"/>
          </a:xfrm>
          <a:prstGeom prst="rect">
            <a:avLst/>
          </a:prstGeom>
        </p:spPr>
      </p:pic>
      <p:sp>
        <p:nvSpPr>
          <p:cNvPr id="2" name="Title 1"/>
          <p:cNvSpPr>
            <a:spLocks noGrp="1"/>
          </p:cNvSpPr>
          <p:nvPr>
            <p:ph type="title"/>
          </p:nvPr>
        </p:nvSpPr>
        <p:spPr>
          <a:xfrm>
            <a:off x="256231" y="108976"/>
            <a:ext cx="10515600" cy="817828"/>
          </a:xfrm>
        </p:spPr>
        <p:txBody>
          <a:bodyPr/>
          <a:lstStyle/>
          <a:p>
            <a:r>
              <a:rPr lang="en-US" dirty="0"/>
              <a:t>Validating Business Results by Portfolio</a:t>
            </a:r>
          </a:p>
        </p:txBody>
      </p:sp>
      <p:sp>
        <p:nvSpPr>
          <p:cNvPr id="3" name="Text Placeholder 2"/>
          <p:cNvSpPr>
            <a:spLocks noGrp="1"/>
          </p:cNvSpPr>
          <p:nvPr>
            <p:ph type="body" sz="quarter" idx="10"/>
          </p:nvPr>
        </p:nvSpPr>
        <p:spPr/>
        <p:txBody>
          <a:bodyPr/>
          <a:lstStyle/>
          <a:p>
            <a:pPr fontAlgn="t"/>
            <a:endParaRPr lang="en-US" dirty="0"/>
          </a:p>
          <a:p>
            <a:pPr fontAlgn="t"/>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40911702"/>
              </p:ext>
            </p:extLst>
          </p:nvPr>
        </p:nvGraphicFramePr>
        <p:xfrm>
          <a:off x="2707364" y="2612750"/>
          <a:ext cx="7709461" cy="3393122"/>
        </p:xfrm>
        <a:graphic>
          <a:graphicData uri="http://schemas.openxmlformats.org/drawingml/2006/table">
            <a:tbl>
              <a:tblPr firstRow="1" bandRow="1"/>
              <a:tblGrid>
                <a:gridCol w="3916381">
                  <a:extLst>
                    <a:ext uri="{9D8B030D-6E8A-4147-A177-3AD203B41FA5}">
                      <a16:colId xmlns:a16="http://schemas.microsoft.com/office/drawing/2014/main" val="20000"/>
                    </a:ext>
                  </a:extLst>
                </a:gridCol>
                <a:gridCol w="3793080">
                  <a:extLst>
                    <a:ext uri="{9D8B030D-6E8A-4147-A177-3AD203B41FA5}">
                      <a16:colId xmlns:a16="http://schemas.microsoft.com/office/drawing/2014/main" val="20001"/>
                    </a:ext>
                  </a:extLst>
                </a:gridCol>
              </a:tblGrid>
              <a:tr h="1696561">
                <a:tc>
                  <a:txBody>
                    <a:bodyPr/>
                    <a:lstStyle>
                      <a:lvl1pPr marL="0" algn="l" defTabSz="914400" rtl="0" eaLnBrk="1" latinLnBrk="0" hangingPunct="1">
                        <a:defRPr sz="1800" b="1" kern="1200">
                          <a:solidFill>
                            <a:schemeClr val="tx1"/>
                          </a:solidFill>
                          <a:latin typeface="Arial"/>
                          <a:ea typeface=""/>
                          <a:cs typeface=""/>
                        </a:defRPr>
                      </a:lvl1pPr>
                      <a:lvl2pPr marL="457200" algn="l" defTabSz="914400" rtl="0" eaLnBrk="1" latinLnBrk="0" hangingPunct="1">
                        <a:defRPr sz="1800" b="1" kern="1200">
                          <a:solidFill>
                            <a:schemeClr val="tx1"/>
                          </a:solidFill>
                          <a:latin typeface="Arial"/>
                          <a:ea typeface=""/>
                          <a:cs typeface=""/>
                        </a:defRPr>
                      </a:lvl2pPr>
                      <a:lvl3pPr marL="914400" algn="l" defTabSz="914400" rtl="0" eaLnBrk="1" latinLnBrk="0" hangingPunct="1">
                        <a:defRPr sz="1800" b="1" kern="1200">
                          <a:solidFill>
                            <a:schemeClr val="tx1"/>
                          </a:solidFill>
                          <a:latin typeface="Arial"/>
                          <a:ea typeface=""/>
                          <a:cs typeface=""/>
                        </a:defRPr>
                      </a:lvl3pPr>
                      <a:lvl4pPr marL="1371600" algn="l" defTabSz="914400" rtl="0" eaLnBrk="1" latinLnBrk="0" hangingPunct="1">
                        <a:defRPr sz="1800" b="1" kern="1200">
                          <a:solidFill>
                            <a:schemeClr val="tx1"/>
                          </a:solidFill>
                          <a:latin typeface="Arial"/>
                          <a:ea typeface=""/>
                          <a:cs typeface=""/>
                        </a:defRPr>
                      </a:lvl4pPr>
                      <a:lvl5pPr marL="1828800" algn="l" defTabSz="914400" rtl="0" eaLnBrk="1" latinLnBrk="0" hangingPunct="1">
                        <a:defRPr sz="1800" b="1" kern="1200">
                          <a:solidFill>
                            <a:schemeClr val="tx1"/>
                          </a:solidFill>
                          <a:latin typeface="Arial"/>
                          <a:ea typeface=""/>
                          <a:cs typeface=""/>
                        </a:defRPr>
                      </a:lvl5pPr>
                      <a:lvl6pPr marL="2286000" algn="l" defTabSz="914400" rtl="0" eaLnBrk="1" latinLnBrk="0" hangingPunct="1">
                        <a:defRPr sz="1800" b="1" kern="1200">
                          <a:solidFill>
                            <a:schemeClr val="tx1"/>
                          </a:solidFill>
                          <a:latin typeface="Arial"/>
                          <a:ea typeface=""/>
                          <a:cs typeface=""/>
                        </a:defRPr>
                      </a:lvl6pPr>
                      <a:lvl7pPr marL="2743200" algn="l" defTabSz="914400" rtl="0" eaLnBrk="1" latinLnBrk="0" hangingPunct="1">
                        <a:defRPr sz="1800" b="1" kern="1200">
                          <a:solidFill>
                            <a:schemeClr val="tx1"/>
                          </a:solidFill>
                          <a:latin typeface="Arial"/>
                          <a:ea typeface=""/>
                          <a:cs typeface=""/>
                        </a:defRPr>
                      </a:lvl7pPr>
                      <a:lvl8pPr marL="3200400" algn="l" defTabSz="914400" rtl="0" eaLnBrk="1" latinLnBrk="0" hangingPunct="1">
                        <a:defRPr sz="1800" b="1" kern="1200">
                          <a:solidFill>
                            <a:schemeClr val="tx1"/>
                          </a:solidFill>
                          <a:latin typeface="Arial"/>
                          <a:ea typeface=""/>
                          <a:cs typeface=""/>
                        </a:defRPr>
                      </a:lvl8pPr>
                      <a:lvl9pPr marL="3657600" algn="l" defTabSz="914400" rtl="0" eaLnBrk="1" latinLnBrk="0" hangingPunct="1">
                        <a:defRPr sz="1800" b="1" kern="1200">
                          <a:solidFill>
                            <a:schemeClr val="tx1"/>
                          </a:solidFill>
                          <a:latin typeface="Arial"/>
                          <a:ea typeface=""/>
                          <a:cs typeface=""/>
                        </a:defRPr>
                      </a:lvl9pPr>
                    </a:lstStyle>
                    <a:p>
                      <a:pPr marL="171450" indent="-171450">
                        <a:buFont typeface="Arial" panose="020B0604020202020204" pitchFamily="34" charset="0"/>
                        <a:buChar char="•"/>
                      </a:pPr>
                      <a:endParaRPr lang="en-US" sz="1200" b="0" dirty="0">
                        <a:solidFill>
                          <a:schemeClr val="bg1">
                            <a:lumMod val="75000"/>
                          </a:schemeClr>
                        </a:solidFill>
                      </a:endParaRPr>
                    </a:p>
                  </a:txBody>
                  <a:tcPr>
                    <a:lnL w="12700" cmpd="sng">
                      <a:solidFill>
                        <a:srgbClr val="4A68A4"/>
                      </a:solidFill>
                    </a:lnL>
                    <a:lnR w="28575" cap="flat" cmpd="sng" algn="ctr">
                      <a:solidFill>
                        <a:srgbClr val="4A68A4"/>
                      </a:solidFill>
                      <a:prstDash val="solid"/>
                      <a:round/>
                      <a:headEnd type="none" w="med" len="med"/>
                      <a:tailEnd type="none" w="med" len="med"/>
                    </a:lnR>
                    <a:lnT w="12700" cmpd="sng">
                      <a:solidFill>
                        <a:srgbClr val="4A68A4"/>
                      </a:solidFill>
                    </a:lnT>
                    <a:lnB w="25400" cmpd="sng">
                      <a:solidFill>
                        <a:srgbClr val="4A68A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ea typeface=""/>
                          <a:cs typeface=""/>
                        </a:defRPr>
                      </a:lvl1pPr>
                      <a:lvl2pPr marL="457200" algn="l" defTabSz="914400" rtl="0" eaLnBrk="1" latinLnBrk="0" hangingPunct="1">
                        <a:defRPr sz="1800" b="1" kern="1200">
                          <a:solidFill>
                            <a:schemeClr val="tx1"/>
                          </a:solidFill>
                          <a:latin typeface="Arial"/>
                          <a:ea typeface=""/>
                          <a:cs typeface=""/>
                        </a:defRPr>
                      </a:lvl2pPr>
                      <a:lvl3pPr marL="914400" algn="l" defTabSz="914400" rtl="0" eaLnBrk="1" latinLnBrk="0" hangingPunct="1">
                        <a:defRPr sz="1800" b="1" kern="1200">
                          <a:solidFill>
                            <a:schemeClr val="tx1"/>
                          </a:solidFill>
                          <a:latin typeface="Arial"/>
                          <a:ea typeface=""/>
                          <a:cs typeface=""/>
                        </a:defRPr>
                      </a:lvl3pPr>
                      <a:lvl4pPr marL="1371600" algn="l" defTabSz="914400" rtl="0" eaLnBrk="1" latinLnBrk="0" hangingPunct="1">
                        <a:defRPr sz="1800" b="1" kern="1200">
                          <a:solidFill>
                            <a:schemeClr val="tx1"/>
                          </a:solidFill>
                          <a:latin typeface="Arial"/>
                          <a:ea typeface=""/>
                          <a:cs typeface=""/>
                        </a:defRPr>
                      </a:lvl4pPr>
                      <a:lvl5pPr marL="1828800" algn="l" defTabSz="914400" rtl="0" eaLnBrk="1" latinLnBrk="0" hangingPunct="1">
                        <a:defRPr sz="1800" b="1" kern="1200">
                          <a:solidFill>
                            <a:schemeClr val="tx1"/>
                          </a:solidFill>
                          <a:latin typeface="Arial"/>
                          <a:ea typeface=""/>
                          <a:cs typeface=""/>
                        </a:defRPr>
                      </a:lvl5pPr>
                      <a:lvl6pPr marL="2286000" algn="l" defTabSz="914400" rtl="0" eaLnBrk="1" latinLnBrk="0" hangingPunct="1">
                        <a:defRPr sz="1800" b="1" kern="1200">
                          <a:solidFill>
                            <a:schemeClr val="tx1"/>
                          </a:solidFill>
                          <a:latin typeface="Arial"/>
                          <a:ea typeface=""/>
                          <a:cs typeface=""/>
                        </a:defRPr>
                      </a:lvl6pPr>
                      <a:lvl7pPr marL="2743200" algn="l" defTabSz="914400" rtl="0" eaLnBrk="1" latinLnBrk="0" hangingPunct="1">
                        <a:defRPr sz="1800" b="1" kern="1200">
                          <a:solidFill>
                            <a:schemeClr val="tx1"/>
                          </a:solidFill>
                          <a:latin typeface="Arial"/>
                          <a:ea typeface=""/>
                          <a:cs typeface=""/>
                        </a:defRPr>
                      </a:lvl7pPr>
                      <a:lvl8pPr marL="3200400" algn="l" defTabSz="914400" rtl="0" eaLnBrk="1" latinLnBrk="0" hangingPunct="1">
                        <a:defRPr sz="1800" b="1" kern="1200">
                          <a:solidFill>
                            <a:schemeClr val="tx1"/>
                          </a:solidFill>
                          <a:latin typeface="Arial"/>
                          <a:ea typeface=""/>
                          <a:cs typeface=""/>
                        </a:defRPr>
                      </a:lvl8pPr>
                      <a:lvl9pPr marL="3657600" algn="l" defTabSz="914400" rtl="0" eaLnBrk="1" latinLnBrk="0" hangingPunct="1">
                        <a:defRPr sz="1800" b="1" kern="1200">
                          <a:solidFill>
                            <a:schemeClr val="tx1"/>
                          </a:solidFill>
                          <a:latin typeface="Arial"/>
                          <a:ea typeface=""/>
                          <a:cs typeface=""/>
                        </a:defRPr>
                      </a:lvl9pPr>
                    </a:lstStyle>
                    <a:p>
                      <a:pPr marL="0" indent="0">
                        <a:buFont typeface="Arial" panose="020B0604020202020204" pitchFamily="34" charset="0"/>
                        <a:buNone/>
                      </a:pPr>
                      <a:endParaRPr lang="en-US" sz="1200" b="0" dirty="0"/>
                    </a:p>
                  </a:txBody>
                  <a:tcPr>
                    <a:lnL w="28575" cap="flat" cmpd="sng" algn="ctr">
                      <a:solidFill>
                        <a:srgbClr val="4A68A4"/>
                      </a:solidFill>
                      <a:prstDash val="solid"/>
                      <a:round/>
                      <a:headEnd type="none" w="med" len="med"/>
                      <a:tailEnd type="none" w="med" len="med"/>
                    </a:lnL>
                    <a:lnR w="12700" cmpd="sng">
                      <a:solidFill>
                        <a:srgbClr val="4A68A4"/>
                      </a:solidFill>
                    </a:lnR>
                    <a:lnT w="12700" cmpd="sng">
                      <a:solidFill>
                        <a:srgbClr val="4A68A4"/>
                      </a:solidFill>
                    </a:lnT>
                    <a:lnB w="25400" cmpd="sng">
                      <a:solidFill>
                        <a:srgbClr val="4A68A4"/>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9656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indent="0">
                        <a:buFont typeface="Arial" panose="020B0604020202020204" pitchFamily="34" charset="0"/>
                        <a:buNone/>
                      </a:pPr>
                      <a:endParaRPr lang="en-US" sz="1200" b="0" baseline="0" dirty="0"/>
                    </a:p>
                  </a:txBody>
                  <a:tcPr>
                    <a:lnL w="12700" cmpd="sng">
                      <a:solidFill>
                        <a:srgbClr val="4A68A4"/>
                      </a:solidFill>
                    </a:lnL>
                    <a:lnR w="28575" cap="flat" cmpd="sng" algn="ctr">
                      <a:solidFill>
                        <a:srgbClr val="4A68A4"/>
                      </a:solidFill>
                      <a:prstDash val="solid"/>
                      <a:round/>
                      <a:headEnd type="none" w="med" len="med"/>
                      <a:tailEnd type="none" w="med" len="med"/>
                    </a:lnR>
                    <a:lnT w="25400" cmpd="sng">
                      <a:solidFill>
                        <a:srgbClr val="4A68A4"/>
                      </a:solidFill>
                    </a:lnT>
                    <a:lnB w="12700" cmpd="sng">
                      <a:solidFill>
                        <a:srgbClr val="4A68A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baseline="0" dirty="0"/>
                    </a:p>
                  </a:txBody>
                  <a:tcPr>
                    <a:lnL w="28575" cap="flat" cmpd="sng" algn="ctr">
                      <a:solidFill>
                        <a:srgbClr val="4A68A4"/>
                      </a:solidFill>
                      <a:prstDash val="solid"/>
                      <a:round/>
                      <a:headEnd type="none" w="med" len="med"/>
                      <a:tailEnd type="none" w="med" len="med"/>
                    </a:lnL>
                    <a:lnR w="12700" cmpd="sng">
                      <a:solidFill>
                        <a:srgbClr val="4A68A4"/>
                      </a:solidFill>
                    </a:lnR>
                    <a:lnT w="25400" cmpd="sng">
                      <a:solidFill>
                        <a:srgbClr val="4A68A4"/>
                      </a:solidFill>
                    </a:lnT>
                    <a:lnB w="12700" cmpd="sng">
                      <a:solidFill>
                        <a:srgbClr val="4A68A4"/>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TextBox 7"/>
          <p:cNvSpPr txBox="1"/>
          <p:nvPr/>
        </p:nvSpPr>
        <p:spPr bwMode="auto">
          <a:xfrm>
            <a:off x="2916266" y="2718593"/>
            <a:ext cx="3098622"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b="1" dirty="0"/>
              <a:t>Operational Efficiency</a:t>
            </a:r>
          </a:p>
        </p:txBody>
      </p:sp>
      <p:sp>
        <p:nvSpPr>
          <p:cNvPr id="9" name="TextBox 8"/>
          <p:cNvSpPr txBox="1"/>
          <p:nvPr/>
        </p:nvSpPr>
        <p:spPr bwMode="auto">
          <a:xfrm>
            <a:off x="7014773" y="2750319"/>
            <a:ext cx="277405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b="1" dirty="0"/>
              <a:t>Drive Growth</a:t>
            </a:r>
          </a:p>
        </p:txBody>
      </p:sp>
      <p:sp>
        <p:nvSpPr>
          <p:cNvPr id="10" name="TextBox 9"/>
          <p:cNvSpPr txBox="1"/>
          <p:nvPr/>
        </p:nvSpPr>
        <p:spPr bwMode="auto">
          <a:xfrm>
            <a:off x="2987273" y="4399121"/>
            <a:ext cx="277405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b="1" dirty="0"/>
              <a:t>Mitigate Risk</a:t>
            </a:r>
          </a:p>
        </p:txBody>
      </p:sp>
      <p:sp>
        <p:nvSpPr>
          <p:cNvPr id="11" name="TextBox 10"/>
          <p:cNvSpPr txBox="1"/>
          <p:nvPr/>
        </p:nvSpPr>
        <p:spPr bwMode="auto">
          <a:xfrm>
            <a:off x="6863482" y="4401677"/>
            <a:ext cx="2774056"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b="1" dirty="0"/>
              <a:t>Foundational Skills</a:t>
            </a:r>
          </a:p>
        </p:txBody>
      </p:sp>
      <p:grpSp>
        <p:nvGrpSpPr>
          <p:cNvPr id="12" name="Group 11"/>
          <p:cNvGrpSpPr/>
          <p:nvPr/>
        </p:nvGrpSpPr>
        <p:grpSpPr>
          <a:xfrm>
            <a:off x="2981783" y="3170074"/>
            <a:ext cx="3381881" cy="968267"/>
            <a:chOff x="2773720" y="2983697"/>
            <a:chExt cx="3261073" cy="968567"/>
          </a:xfrm>
        </p:grpSpPr>
        <p:grpSp>
          <p:nvGrpSpPr>
            <p:cNvPr id="13" name="Group 12"/>
            <p:cNvGrpSpPr/>
            <p:nvPr/>
          </p:nvGrpSpPr>
          <p:grpSpPr>
            <a:xfrm>
              <a:off x="2773720" y="2983697"/>
              <a:ext cx="1662276" cy="965253"/>
              <a:chOff x="1213698" y="2956402"/>
              <a:chExt cx="1662276" cy="965253"/>
            </a:xfrm>
          </p:grpSpPr>
          <p:sp>
            <p:nvSpPr>
              <p:cNvPr id="24" name="TextBox 23"/>
              <p:cNvSpPr txBox="1"/>
              <p:nvPr/>
            </p:nvSpPr>
            <p:spPr bwMode="auto">
              <a:xfrm>
                <a:off x="1240994" y="3700056"/>
                <a:ext cx="1634980"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Application</a:t>
                </a:r>
              </a:p>
            </p:txBody>
          </p:sp>
          <p:sp>
            <p:nvSpPr>
              <p:cNvPr id="25" name="TextBox 24"/>
              <p:cNvSpPr txBox="1"/>
              <p:nvPr/>
            </p:nvSpPr>
            <p:spPr bwMode="auto">
              <a:xfrm>
                <a:off x="1213698" y="3450500"/>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6</a:t>
                </a:r>
                <a:r>
                  <a:rPr lang="en-US" sz="1600" dirty="0"/>
                  <a:t> Cost</a:t>
                </a:r>
              </a:p>
            </p:txBody>
          </p:sp>
          <p:sp>
            <p:nvSpPr>
              <p:cNvPr id="26" name="TextBox 25"/>
              <p:cNvSpPr txBox="1"/>
              <p:nvPr/>
            </p:nvSpPr>
            <p:spPr bwMode="auto">
              <a:xfrm>
                <a:off x="1213698" y="2956402"/>
                <a:ext cx="1397811"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5</a:t>
                </a:r>
                <a:r>
                  <a:rPr lang="en-US" sz="1600" dirty="0"/>
                  <a:t> Productivity</a:t>
                </a:r>
              </a:p>
            </p:txBody>
          </p:sp>
          <p:sp>
            <p:nvSpPr>
              <p:cNvPr id="27" name="TextBox 26"/>
              <p:cNvSpPr txBox="1"/>
              <p:nvPr/>
            </p:nvSpPr>
            <p:spPr bwMode="auto">
              <a:xfrm>
                <a:off x="1213698" y="3200455"/>
                <a:ext cx="1397811"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6</a:t>
                </a:r>
                <a:r>
                  <a:rPr lang="en-US" sz="1600" dirty="0"/>
                  <a:t> Cycle Time</a:t>
                </a:r>
              </a:p>
            </p:txBody>
          </p:sp>
        </p:grpSp>
        <p:grpSp>
          <p:nvGrpSpPr>
            <p:cNvPr id="14" name="Group 13"/>
            <p:cNvGrpSpPr/>
            <p:nvPr/>
          </p:nvGrpSpPr>
          <p:grpSpPr>
            <a:xfrm>
              <a:off x="5141801" y="2987011"/>
              <a:ext cx="892992" cy="965253"/>
              <a:chOff x="5141801" y="2987011"/>
              <a:chExt cx="892992" cy="965253"/>
            </a:xfrm>
          </p:grpSpPr>
          <p:grpSp>
            <p:nvGrpSpPr>
              <p:cNvPr id="15" name="Group 14"/>
              <p:cNvGrpSpPr/>
              <p:nvPr/>
            </p:nvGrpSpPr>
            <p:grpSpPr>
              <a:xfrm>
                <a:off x="5448989" y="2987011"/>
                <a:ext cx="585804" cy="965253"/>
                <a:chOff x="1602168" y="2956402"/>
                <a:chExt cx="1191007" cy="965253"/>
              </a:xfrm>
            </p:grpSpPr>
            <p:sp>
              <p:nvSpPr>
                <p:cNvPr id="20" name="TextBox 19"/>
                <p:cNvSpPr txBox="1"/>
                <p:nvPr/>
              </p:nvSpPr>
              <p:spPr bwMode="auto">
                <a:xfrm>
                  <a:off x="1602170" y="3700056"/>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80%</a:t>
                  </a:r>
                </a:p>
              </p:txBody>
            </p:sp>
            <p:sp>
              <p:nvSpPr>
                <p:cNvPr id="21" name="TextBox 20"/>
                <p:cNvSpPr txBox="1"/>
                <p:nvPr/>
              </p:nvSpPr>
              <p:spPr bwMode="auto">
                <a:xfrm>
                  <a:off x="1602168" y="3450500"/>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70%</a:t>
                  </a:r>
                </a:p>
              </p:txBody>
            </p:sp>
            <p:sp>
              <p:nvSpPr>
                <p:cNvPr id="22" name="TextBox 21"/>
                <p:cNvSpPr txBox="1"/>
                <p:nvPr/>
              </p:nvSpPr>
              <p:spPr bwMode="auto">
                <a:xfrm>
                  <a:off x="1602168" y="2956402"/>
                  <a:ext cx="119100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72%</a:t>
                  </a:r>
                </a:p>
              </p:txBody>
            </p:sp>
            <p:sp>
              <p:nvSpPr>
                <p:cNvPr id="23" name="TextBox 22"/>
                <p:cNvSpPr txBox="1"/>
                <p:nvPr/>
              </p:nvSpPr>
              <p:spPr bwMode="auto">
                <a:xfrm>
                  <a:off x="1602168" y="3200455"/>
                  <a:ext cx="1180356"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51%</a:t>
                  </a:r>
                </a:p>
              </p:txBody>
            </p:sp>
          </p:grpSp>
          <p:sp>
            <p:nvSpPr>
              <p:cNvPr id="16" name="Flowchart: Connector 15"/>
              <p:cNvSpPr/>
              <p:nvPr/>
            </p:nvSpPr>
            <p:spPr bwMode="auto">
              <a:xfrm>
                <a:off x="5141801" y="3010291"/>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17" name="Flowchart: Connector 16"/>
              <p:cNvSpPr/>
              <p:nvPr/>
            </p:nvSpPr>
            <p:spPr bwMode="auto">
              <a:xfrm>
                <a:off x="5141801" y="3258227"/>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18" name="Flowchart: Connector 17"/>
              <p:cNvSpPr/>
              <p:nvPr/>
            </p:nvSpPr>
            <p:spPr bwMode="auto">
              <a:xfrm>
                <a:off x="5141801" y="3506163"/>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19" name="Flowchart: Connector 18"/>
              <p:cNvSpPr/>
              <p:nvPr/>
            </p:nvSpPr>
            <p:spPr bwMode="auto">
              <a:xfrm>
                <a:off x="5141801" y="3754099"/>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grpSp>
      </p:grpSp>
      <p:grpSp>
        <p:nvGrpSpPr>
          <p:cNvPr id="28" name="Group 27"/>
          <p:cNvGrpSpPr/>
          <p:nvPr/>
        </p:nvGrpSpPr>
        <p:grpSpPr>
          <a:xfrm>
            <a:off x="6999066" y="3077962"/>
            <a:ext cx="3514291" cy="981962"/>
            <a:chOff x="5937436" y="2985918"/>
            <a:chExt cx="3388753" cy="982266"/>
          </a:xfrm>
        </p:grpSpPr>
        <p:grpSp>
          <p:nvGrpSpPr>
            <p:cNvPr id="29" name="Group 28"/>
            <p:cNvGrpSpPr/>
            <p:nvPr/>
          </p:nvGrpSpPr>
          <p:grpSpPr>
            <a:xfrm>
              <a:off x="5937436" y="2985918"/>
              <a:ext cx="2459621" cy="970626"/>
              <a:chOff x="4417263" y="3114231"/>
              <a:chExt cx="2459621" cy="970626"/>
            </a:xfrm>
          </p:grpSpPr>
          <p:grpSp>
            <p:nvGrpSpPr>
              <p:cNvPr id="40" name="Group 39"/>
              <p:cNvGrpSpPr/>
              <p:nvPr/>
            </p:nvGrpSpPr>
            <p:grpSpPr>
              <a:xfrm>
                <a:off x="4417263" y="3114231"/>
                <a:ext cx="1939384" cy="970626"/>
                <a:chOff x="1213698" y="3072052"/>
                <a:chExt cx="1939384" cy="970626"/>
              </a:xfrm>
            </p:grpSpPr>
            <p:sp>
              <p:nvSpPr>
                <p:cNvPr id="42" name="TextBox 41"/>
                <p:cNvSpPr txBox="1"/>
                <p:nvPr/>
              </p:nvSpPr>
              <p:spPr bwMode="auto">
                <a:xfrm>
                  <a:off x="1281938" y="3821079"/>
                  <a:ext cx="1871144"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Appli</a:t>
                  </a:r>
                  <a:r>
                    <a:rPr lang="en-US" sz="1600" i="1" dirty="0"/>
                    <a:t>c</a:t>
                  </a:r>
                  <a:r>
                    <a:rPr lang="en-US" sz="1600" dirty="0"/>
                    <a:t>ation</a:t>
                  </a:r>
                </a:p>
              </p:txBody>
            </p:sp>
            <p:sp>
              <p:nvSpPr>
                <p:cNvPr id="43" name="TextBox 42"/>
                <p:cNvSpPr txBox="1"/>
                <p:nvPr/>
              </p:nvSpPr>
              <p:spPr bwMode="auto">
                <a:xfrm>
                  <a:off x="1213698" y="3072052"/>
                  <a:ext cx="1934799"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5</a:t>
                  </a:r>
                  <a:r>
                    <a:rPr lang="en-US" sz="1600" dirty="0"/>
                    <a:t> Productivity</a:t>
                  </a:r>
                </a:p>
              </p:txBody>
            </p:sp>
            <p:sp>
              <p:nvSpPr>
                <p:cNvPr id="44" name="TextBox 43"/>
                <p:cNvSpPr txBox="1"/>
                <p:nvPr/>
              </p:nvSpPr>
              <p:spPr bwMode="auto">
                <a:xfrm>
                  <a:off x="1213698" y="3331366"/>
                  <a:ext cx="1180355"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5</a:t>
                  </a:r>
                  <a:r>
                    <a:rPr lang="en-US" sz="1600" dirty="0"/>
                    <a:t> Sales</a:t>
                  </a:r>
                </a:p>
              </p:txBody>
            </p:sp>
          </p:grpSp>
          <p:sp>
            <p:nvSpPr>
              <p:cNvPr id="41" name="TextBox 40"/>
              <p:cNvSpPr txBox="1"/>
              <p:nvPr/>
            </p:nvSpPr>
            <p:spPr bwMode="auto">
              <a:xfrm>
                <a:off x="4435540" y="3627202"/>
                <a:ext cx="2441344"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5</a:t>
                </a:r>
                <a:r>
                  <a:rPr lang="en-US" sz="1600" dirty="0"/>
                  <a:t> Customer Satisfaction</a:t>
                </a:r>
              </a:p>
            </p:txBody>
          </p:sp>
        </p:grpSp>
        <p:grpSp>
          <p:nvGrpSpPr>
            <p:cNvPr id="30" name="Group 29"/>
            <p:cNvGrpSpPr/>
            <p:nvPr/>
          </p:nvGrpSpPr>
          <p:grpSpPr>
            <a:xfrm>
              <a:off x="8433197" y="3002931"/>
              <a:ext cx="892992" cy="965253"/>
              <a:chOff x="8433197" y="3002931"/>
              <a:chExt cx="892992" cy="965253"/>
            </a:xfrm>
          </p:grpSpPr>
          <p:grpSp>
            <p:nvGrpSpPr>
              <p:cNvPr id="31" name="Group 30"/>
              <p:cNvGrpSpPr/>
              <p:nvPr/>
            </p:nvGrpSpPr>
            <p:grpSpPr>
              <a:xfrm>
                <a:off x="8740385" y="3002931"/>
                <a:ext cx="585804" cy="965253"/>
                <a:chOff x="1657664" y="2956402"/>
                <a:chExt cx="1191007" cy="965253"/>
              </a:xfrm>
            </p:grpSpPr>
            <p:sp>
              <p:nvSpPr>
                <p:cNvPr id="36" name="TextBox 35"/>
                <p:cNvSpPr txBox="1"/>
                <p:nvPr/>
              </p:nvSpPr>
              <p:spPr bwMode="auto">
                <a:xfrm>
                  <a:off x="1657666" y="3700056"/>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68%</a:t>
                  </a:r>
                </a:p>
              </p:txBody>
            </p:sp>
            <p:sp>
              <p:nvSpPr>
                <p:cNvPr id="37" name="TextBox 36"/>
                <p:cNvSpPr txBox="1"/>
                <p:nvPr/>
              </p:nvSpPr>
              <p:spPr bwMode="auto">
                <a:xfrm>
                  <a:off x="1657664" y="3450500"/>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48%</a:t>
                  </a:r>
                </a:p>
              </p:txBody>
            </p:sp>
            <p:sp>
              <p:nvSpPr>
                <p:cNvPr id="38" name="TextBox 37"/>
                <p:cNvSpPr txBox="1"/>
                <p:nvPr/>
              </p:nvSpPr>
              <p:spPr bwMode="auto">
                <a:xfrm>
                  <a:off x="1657664" y="2956402"/>
                  <a:ext cx="119100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75%</a:t>
                  </a:r>
                </a:p>
              </p:txBody>
            </p:sp>
            <p:sp>
              <p:nvSpPr>
                <p:cNvPr id="39" name="TextBox 38"/>
                <p:cNvSpPr txBox="1"/>
                <p:nvPr/>
              </p:nvSpPr>
              <p:spPr bwMode="auto">
                <a:xfrm>
                  <a:off x="1657664" y="3200455"/>
                  <a:ext cx="1180356"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70%</a:t>
                  </a:r>
                </a:p>
              </p:txBody>
            </p:sp>
          </p:grpSp>
          <p:sp>
            <p:nvSpPr>
              <p:cNvPr id="32" name="Flowchart: Connector 31"/>
              <p:cNvSpPr/>
              <p:nvPr/>
            </p:nvSpPr>
            <p:spPr bwMode="auto">
              <a:xfrm>
                <a:off x="8433197" y="3026211"/>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33" name="Flowchart: Connector 32"/>
              <p:cNvSpPr/>
              <p:nvPr/>
            </p:nvSpPr>
            <p:spPr bwMode="auto">
              <a:xfrm>
                <a:off x="8433197" y="3274147"/>
                <a:ext cx="150125" cy="161554"/>
              </a:xfrm>
              <a:prstGeom prst="flowChartConnector">
                <a:avLst/>
              </a:prstGeom>
              <a:solidFill>
                <a:srgbClr val="FFFF00"/>
              </a:solidFill>
              <a:ln w="127"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34" name="Flowchart: Connector 33"/>
              <p:cNvSpPr/>
              <p:nvPr/>
            </p:nvSpPr>
            <p:spPr bwMode="auto">
              <a:xfrm>
                <a:off x="8433197" y="3522083"/>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35" name="Flowchart: Connector 34"/>
              <p:cNvSpPr/>
              <p:nvPr/>
            </p:nvSpPr>
            <p:spPr bwMode="auto">
              <a:xfrm>
                <a:off x="8433197" y="3770019"/>
                <a:ext cx="150125" cy="161554"/>
              </a:xfrm>
              <a:prstGeom prst="flowChartConnector">
                <a:avLst/>
              </a:prstGeom>
              <a:solidFill>
                <a:schemeClr val="accent3"/>
              </a:solidFill>
              <a:ln w="127"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grpSp>
      </p:grpSp>
      <p:grpSp>
        <p:nvGrpSpPr>
          <p:cNvPr id="45" name="Group 44"/>
          <p:cNvGrpSpPr/>
          <p:nvPr/>
        </p:nvGrpSpPr>
        <p:grpSpPr>
          <a:xfrm>
            <a:off x="3072927" y="4871100"/>
            <a:ext cx="3367177" cy="965855"/>
            <a:chOff x="2703184" y="4806586"/>
            <a:chExt cx="3246894" cy="966155"/>
          </a:xfrm>
        </p:grpSpPr>
        <p:grpSp>
          <p:nvGrpSpPr>
            <p:cNvPr id="46" name="Group 45"/>
            <p:cNvGrpSpPr/>
            <p:nvPr/>
          </p:nvGrpSpPr>
          <p:grpSpPr>
            <a:xfrm>
              <a:off x="2703184" y="4806586"/>
              <a:ext cx="2124522" cy="958348"/>
              <a:chOff x="2703184" y="4683754"/>
              <a:chExt cx="2124522" cy="958348"/>
            </a:xfrm>
          </p:grpSpPr>
          <p:grpSp>
            <p:nvGrpSpPr>
              <p:cNvPr id="57" name="Group 56"/>
              <p:cNvGrpSpPr/>
              <p:nvPr/>
            </p:nvGrpSpPr>
            <p:grpSpPr>
              <a:xfrm>
                <a:off x="2703184" y="4683754"/>
                <a:ext cx="2124522" cy="958348"/>
                <a:chOff x="1183011" y="5081007"/>
                <a:chExt cx="2124522" cy="958348"/>
              </a:xfrm>
            </p:grpSpPr>
            <p:grpSp>
              <p:nvGrpSpPr>
                <p:cNvPr id="59" name="Group 58"/>
                <p:cNvGrpSpPr/>
                <p:nvPr/>
              </p:nvGrpSpPr>
              <p:grpSpPr>
                <a:xfrm>
                  <a:off x="1183011" y="5081007"/>
                  <a:ext cx="2124522" cy="958348"/>
                  <a:chOff x="1177602" y="2733717"/>
                  <a:chExt cx="2124522" cy="958348"/>
                </a:xfrm>
              </p:grpSpPr>
              <p:sp>
                <p:nvSpPr>
                  <p:cNvPr id="61" name="TextBox 60"/>
                  <p:cNvSpPr txBox="1"/>
                  <p:nvPr/>
                </p:nvSpPr>
                <p:spPr bwMode="auto">
                  <a:xfrm>
                    <a:off x="1182262" y="3470466"/>
                    <a:ext cx="2119862"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Organization Support</a:t>
                    </a:r>
                  </a:p>
                </p:txBody>
              </p:sp>
              <p:sp>
                <p:nvSpPr>
                  <p:cNvPr id="62" name="TextBox 61"/>
                  <p:cNvSpPr txBox="1"/>
                  <p:nvPr/>
                </p:nvSpPr>
                <p:spPr bwMode="auto">
                  <a:xfrm>
                    <a:off x="1177602" y="2733717"/>
                    <a:ext cx="119100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5</a:t>
                    </a:r>
                    <a:r>
                      <a:rPr lang="en-US" sz="1600" dirty="0"/>
                      <a:t> Safety</a:t>
                    </a:r>
                  </a:p>
                </p:txBody>
              </p:sp>
            </p:grpSp>
            <p:sp>
              <p:nvSpPr>
                <p:cNvPr id="60" name="TextBox 59"/>
                <p:cNvSpPr txBox="1"/>
                <p:nvPr/>
              </p:nvSpPr>
              <p:spPr bwMode="auto">
                <a:xfrm>
                  <a:off x="1183011" y="5330563"/>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6</a:t>
                  </a:r>
                  <a:r>
                    <a:rPr lang="en-US" sz="1600" dirty="0"/>
                    <a:t> Risk</a:t>
                  </a:r>
                </a:p>
              </p:txBody>
            </p:sp>
          </p:grpSp>
          <p:sp>
            <p:nvSpPr>
              <p:cNvPr id="58" name="TextBox 57"/>
              <p:cNvSpPr txBox="1"/>
              <p:nvPr/>
            </p:nvSpPr>
            <p:spPr bwMode="auto">
              <a:xfrm>
                <a:off x="2725458" y="5173224"/>
                <a:ext cx="119100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Quality</a:t>
                </a:r>
              </a:p>
            </p:txBody>
          </p:sp>
        </p:grpSp>
        <p:grpSp>
          <p:nvGrpSpPr>
            <p:cNvPr id="47" name="Group 46"/>
            <p:cNvGrpSpPr/>
            <p:nvPr/>
          </p:nvGrpSpPr>
          <p:grpSpPr>
            <a:xfrm>
              <a:off x="5057086" y="4807488"/>
              <a:ext cx="892992" cy="965253"/>
              <a:chOff x="5046266" y="2987011"/>
              <a:chExt cx="892992" cy="965253"/>
            </a:xfrm>
          </p:grpSpPr>
          <p:grpSp>
            <p:nvGrpSpPr>
              <p:cNvPr id="48" name="Group 47"/>
              <p:cNvGrpSpPr/>
              <p:nvPr/>
            </p:nvGrpSpPr>
            <p:grpSpPr>
              <a:xfrm>
                <a:off x="5353454" y="2987011"/>
                <a:ext cx="585804" cy="965253"/>
                <a:chOff x="1407934" y="2956402"/>
                <a:chExt cx="1191007" cy="965253"/>
              </a:xfrm>
            </p:grpSpPr>
            <p:sp>
              <p:nvSpPr>
                <p:cNvPr id="53" name="TextBox 52"/>
                <p:cNvSpPr txBox="1"/>
                <p:nvPr/>
              </p:nvSpPr>
              <p:spPr bwMode="auto">
                <a:xfrm>
                  <a:off x="1407936" y="3700056"/>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82%</a:t>
                  </a:r>
                </a:p>
              </p:txBody>
            </p:sp>
            <p:sp>
              <p:nvSpPr>
                <p:cNvPr id="54" name="TextBox 53"/>
                <p:cNvSpPr txBox="1"/>
                <p:nvPr/>
              </p:nvSpPr>
              <p:spPr bwMode="auto">
                <a:xfrm>
                  <a:off x="1407934" y="3450500"/>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70%</a:t>
                  </a:r>
                </a:p>
              </p:txBody>
            </p:sp>
            <p:sp>
              <p:nvSpPr>
                <p:cNvPr id="55" name="TextBox 54"/>
                <p:cNvSpPr txBox="1"/>
                <p:nvPr/>
              </p:nvSpPr>
              <p:spPr bwMode="auto">
                <a:xfrm>
                  <a:off x="1407934" y="2956402"/>
                  <a:ext cx="119100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80%</a:t>
                  </a:r>
                </a:p>
              </p:txBody>
            </p:sp>
            <p:sp>
              <p:nvSpPr>
                <p:cNvPr id="56" name="TextBox 55"/>
                <p:cNvSpPr txBox="1"/>
                <p:nvPr/>
              </p:nvSpPr>
              <p:spPr bwMode="auto">
                <a:xfrm>
                  <a:off x="1407934" y="3200455"/>
                  <a:ext cx="1180356"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51%</a:t>
                  </a:r>
                </a:p>
              </p:txBody>
            </p:sp>
          </p:grpSp>
          <p:sp>
            <p:nvSpPr>
              <p:cNvPr id="49" name="Flowchart: Connector 48"/>
              <p:cNvSpPr/>
              <p:nvPr/>
            </p:nvSpPr>
            <p:spPr bwMode="auto">
              <a:xfrm>
                <a:off x="5046266" y="3010291"/>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50" name="Flowchart: Connector 49"/>
              <p:cNvSpPr/>
              <p:nvPr/>
            </p:nvSpPr>
            <p:spPr bwMode="auto">
              <a:xfrm>
                <a:off x="5046266" y="3258227"/>
                <a:ext cx="150125" cy="161554"/>
              </a:xfrm>
              <a:prstGeom prst="flowChartConnector">
                <a:avLst/>
              </a:prstGeom>
              <a:solidFill>
                <a:srgbClr val="FFFF00"/>
              </a:solidFill>
              <a:ln w="127"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51" name="Flowchart: Connector 50"/>
              <p:cNvSpPr/>
              <p:nvPr/>
            </p:nvSpPr>
            <p:spPr bwMode="auto">
              <a:xfrm>
                <a:off x="5046266" y="3506163"/>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52" name="Flowchart: Connector 51"/>
              <p:cNvSpPr/>
              <p:nvPr/>
            </p:nvSpPr>
            <p:spPr bwMode="auto">
              <a:xfrm>
                <a:off x="5046266" y="3754099"/>
                <a:ext cx="150125" cy="161554"/>
              </a:xfrm>
              <a:prstGeom prst="flowChartConnector">
                <a:avLst/>
              </a:prstGeom>
              <a:solidFill>
                <a:srgbClr val="FFFF00"/>
              </a:solidFill>
              <a:ln w="127"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grpSp>
      </p:grpSp>
      <p:grpSp>
        <p:nvGrpSpPr>
          <p:cNvPr id="63" name="Group 62"/>
          <p:cNvGrpSpPr/>
          <p:nvPr/>
        </p:nvGrpSpPr>
        <p:grpSpPr>
          <a:xfrm>
            <a:off x="7094050" y="4880406"/>
            <a:ext cx="3500748" cy="965122"/>
            <a:chOff x="5958902" y="4785941"/>
            <a:chExt cx="3375694" cy="965421"/>
          </a:xfrm>
        </p:grpSpPr>
        <p:grpSp>
          <p:nvGrpSpPr>
            <p:cNvPr id="64" name="Group 63"/>
            <p:cNvGrpSpPr/>
            <p:nvPr/>
          </p:nvGrpSpPr>
          <p:grpSpPr>
            <a:xfrm>
              <a:off x="5958902" y="4785941"/>
              <a:ext cx="2354646" cy="965421"/>
              <a:chOff x="4438729" y="5183194"/>
              <a:chExt cx="2354646" cy="965421"/>
            </a:xfrm>
          </p:grpSpPr>
          <p:grpSp>
            <p:nvGrpSpPr>
              <p:cNvPr id="75" name="Group 74"/>
              <p:cNvGrpSpPr/>
              <p:nvPr/>
            </p:nvGrpSpPr>
            <p:grpSpPr>
              <a:xfrm>
                <a:off x="4457017" y="5431356"/>
                <a:ext cx="2336358" cy="717259"/>
                <a:chOff x="1231985" y="2938459"/>
                <a:chExt cx="2336358" cy="717259"/>
              </a:xfrm>
            </p:grpSpPr>
            <p:sp>
              <p:nvSpPr>
                <p:cNvPr id="77" name="TextBox 76"/>
                <p:cNvSpPr txBox="1"/>
                <p:nvPr/>
              </p:nvSpPr>
              <p:spPr bwMode="auto">
                <a:xfrm>
                  <a:off x="1231985" y="3434119"/>
                  <a:ext cx="16820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Manager Support</a:t>
                  </a:r>
                </a:p>
              </p:txBody>
            </p:sp>
            <p:sp>
              <p:nvSpPr>
                <p:cNvPr id="78" name="TextBox 77"/>
                <p:cNvSpPr txBox="1"/>
                <p:nvPr/>
              </p:nvSpPr>
              <p:spPr bwMode="auto">
                <a:xfrm>
                  <a:off x="1240994" y="2938459"/>
                  <a:ext cx="119100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n-lt"/>
                    </a:rPr>
                    <a:t>Quality</a:t>
                  </a:r>
                </a:p>
              </p:txBody>
            </p:sp>
            <p:sp>
              <p:nvSpPr>
                <p:cNvPr id="79" name="TextBox 78"/>
                <p:cNvSpPr txBox="1"/>
                <p:nvPr/>
              </p:nvSpPr>
              <p:spPr bwMode="auto">
                <a:xfrm>
                  <a:off x="1241342" y="3169353"/>
                  <a:ext cx="2327001"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Learning Effectiveness</a:t>
                  </a:r>
                </a:p>
              </p:txBody>
            </p:sp>
          </p:grpSp>
          <p:sp>
            <p:nvSpPr>
              <p:cNvPr id="76" name="TextBox 75"/>
              <p:cNvSpPr txBox="1"/>
              <p:nvPr/>
            </p:nvSpPr>
            <p:spPr bwMode="auto">
              <a:xfrm>
                <a:off x="4438729" y="5183194"/>
                <a:ext cx="1645753"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Wingdings 3" panose="05040102010807070707" pitchFamily="18" charset="2"/>
                  </a:rPr>
                  <a:t>5</a:t>
                </a:r>
                <a:r>
                  <a:rPr lang="en-US" sz="1600" dirty="0"/>
                  <a:t> Productivity</a:t>
                </a:r>
              </a:p>
            </p:txBody>
          </p:sp>
        </p:grpSp>
        <p:grpSp>
          <p:nvGrpSpPr>
            <p:cNvPr id="65" name="Group 64"/>
            <p:cNvGrpSpPr/>
            <p:nvPr/>
          </p:nvGrpSpPr>
          <p:grpSpPr>
            <a:xfrm>
              <a:off x="8441604" y="4786109"/>
              <a:ext cx="892992" cy="965253"/>
              <a:chOff x="5182743" y="2987011"/>
              <a:chExt cx="892992" cy="965253"/>
            </a:xfrm>
          </p:grpSpPr>
          <p:grpSp>
            <p:nvGrpSpPr>
              <p:cNvPr id="66" name="Group 65"/>
              <p:cNvGrpSpPr/>
              <p:nvPr/>
            </p:nvGrpSpPr>
            <p:grpSpPr>
              <a:xfrm>
                <a:off x="5489931" y="2987011"/>
                <a:ext cx="585804" cy="965253"/>
                <a:chOff x="1685408" y="2956402"/>
                <a:chExt cx="1191007" cy="965253"/>
              </a:xfrm>
            </p:grpSpPr>
            <p:sp>
              <p:nvSpPr>
                <p:cNvPr id="71" name="TextBox 70"/>
                <p:cNvSpPr txBox="1"/>
                <p:nvPr/>
              </p:nvSpPr>
              <p:spPr bwMode="auto">
                <a:xfrm>
                  <a:off x="1685410" y="3700056"/>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t>50%</a:t>
                  </a:r>
                </a:p>
              </p:txBody>
            </p:sp>
            <p:sp>
              <p:nvSpPr>
                <p:cNvPr id="72" name="TextBox 71"/>
                <p:cNvSpPr txBox="1"/>
                <p:nvPr/>
              </p:nvSpPr>
              <p:spPr bwMode="auto">
                <a:xfrm>
                  <a:off x="1685408" y="3450500"/>
                  <a:ext cx="100175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70%</a:t>
                  </a:r>
                </a:p>
              </p:txBody>
            </p:sp>
            <p:sp>
              <p:nvSpPr>
                <p:cNvPr id="73" name="TextBox 72"/>
                <p:cNvSpPr txBox="1"/>
                <p:nvPr/>
              </p:nvSpPr>
              <p:spPr bwMode="auto">
                <a:xfrm>
                  <a:off x="1685408" y="2956402"/>
                  <a:ext cx="1191007"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80%</a:t>
                  </a:r>
                </a:p>
              </p:txBody>
            </p:sp>
            <p:sp>
              <p:nvSpPr>
                <p:cNvPr id="74" name="TextBox 73"/>
                <p:cNvSpPr txBox="1"/>
                <p:nvPr/>
              </p:nvSpPr>
              <p:spPr bwMode="auto">
                <a:xfrm>
                  <a:off x="1685408" y="3200455"/>
                  <a:ext cx="1180356" cy="2215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600" dirty="0">
                      <a:latin typeface="+mj-lt"/>
                    </a:rPr>
                    <a:t>75%</a:t>
                  </a:r>
                </a:p>
              </p:txBody>
            </p:sp>
          </p:grpSp>
          <p:sp>
            <p:nvSpPr>
              <p:cNvPr id="67" name="Flowchart: Connector 66"/>
              <p:cNvSpPr/>
              <p:nvPr/>
            </p:nvSpPr>
            <p:spPr bwMode="auto">
              <a:xfrm>
                <a:off x="5182743" y="3010291"/>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68" name="Flowchart: Connector 67"/>
              <p:cNvSpPr/>
              <p:nvPr/>
            </p:nvSpPr>
            <p:spPr bwMode="auto">
              <a:xfrm>
                <a:off x="5182743" y="3258227"/>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69" name="Flowchart: Connector 68"/>
              <p:cNvSpPr/>
              <p:nvPr/>
            </p:nvSpPr>
            <p:spPr bwMode="auto">
              <a:xfrm>
                <a:off x="5182743" y="3506163"/>
                <a:ext cx="150125" cy="161554"/>
              </a:xfrm>
              <a:prstGeom prst="flowChartConnector">
                <a:avLst/>
              </a:prstGeom>
              <a:solidFill>
                <a:schemeClr val="accent2"/>
              </a:solidFill>
              <a:ln w="127" cap="flat" cmpd="sng" algn="ctr">
                <a:solidFill>
                  <a:schemeClr val="accent2"/>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sp>
            <p:nvSpPr>
              <p:cNvPr id="70" name="Flowchart: Connector 69"/>
              <p:cNvSpPr/>
              <p:nvPr/>
            </p:nvSpPr>
            <p:spPr bwMode="auto">
              <a:xfrm>
                <a:off x="5182743" y="3754099"/>
                <a:ext cx="150125" cy="161554"/>
              </a:xfrm>
              <a:prstGeom prst="flowChartConnector">
                <a:avLst/>
              </a:prstGeom>
              <a:solidFill>
                <a:srgbClr val="FFFF00"/>
              </a:solidFill>
              <a:ln w="127"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eaLnBrk="1" hangingPunct="1">
                  <a:lnSpc>
                    <a:spcPct val="100000"/>
                  </a:lnSpc>
                  <a:spcBef>
                    <a:spcPct val="0"/>
                  </a:spcBef>
                  <a:spcAft>
                    <a:spcPct val="0"/>
                  </a:spcAft>
                </a:pPr>
                <a:endParaRPr lang="en-US" sz="2000"/>
              </a:p>
            </p:txBody>
          </p:sp>
        </p:grpSp>
      </p:grpSp>
      <p:sp>
        <p:nvSpPr>
          <p:cNvPr id="81" name="TextBox 80"/>
          <p:cNvSpPr txBox="1"/>
          <p:nvPr/>
        </p:nvSpPr>
        <p:spPr bwMode="auto">
          <a:xfrm>
            <a:off x="159962" y="2183129"/>
            <a:ext cx="2300231" cy="4431983"/>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Example of presenting Business Results, filtered to each Portfolio to validate whether Portfolio objectives were achieved.  Data comes from the Exec Summary Report.</a:t>
            </a:r>
          </a:p>
        </p:txBody>
      </p:sp>
      <p:sp>
        <p:nvSpPr>
          <p:cNvPr id="82" name="Up Arrow 81"/>
          <p:cNvSpPr/>
          <p:nvPr/>
        </p:nvSpPr>
        <p:spPr bwMode="auto">
          <a:xfrm>
            <a:off x="5877785" y="4434028"/>
            <a:ext cx="226409" cy="207187"/>
          </a:xfrm>
          <a:prstGeom prst="upArrow">
            <a:avLst/>
          </a:prstGeom>
          <a:solidFill>
            <a:schemeClr val="accent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83" name="Down Arrow 82"/>
          <p:cNvSpPr/>
          <p:nvPr/>
        </p:nvSpPr>
        <p:spPr bwMode="auto">
          <a:xfrm>
            <a:off x="9447609" y="2784238"/>
            <a:ext cx="200177" cy="170456"/>
          </a:xfrm>
          <a:prstGeom prst="downArrow">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84" name="Left-Right Arrow 83"/>
          <p:cNvSpPr/>
          <p:nvPr/>
        </p:nvSpPr>
        <p:spPr bwMode="auto">
          <a:xfrm>
            <a:off x="5737384" y="2794403"/>
            <a:ext cx="263391" cy="150403"/>
          </a:xfrm>
          <a:prstGeom prst="leftRightArrow">
            <a:avLst/>
          </a:prstGeom>
          <a:solidFill>
            <a:srgbClr val="FCAF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85" name="TextBox 84"/>
          <p:cNvSpPr txBox="1"/>
          <p:nvPr/>
        </p:nvSpPr>
        <p:spPr bwMode="auto">
          <a:xfrm>
            <a:off x="2820552" y="6133471"/>
            <a:ext cx="7596273" cy="61555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2000" i="1" dirty="0"/>
              <a:t>The metrics above represent the % of respondents who responded positively to each scorecard indicator</a:t>
            </a:r>
          </a:p>
        </p:txBody>
      </p:sp>
      <p:sp>
        <p:nvSpPr>
          <p:cNvPr id="87" name="Left-Right Arrow 86"/>
          <p:cNvSpPr/>
          <p:nvPr/>
        </p:nvSpPr>
        <p:spPr bwMode="auto">
          <a:xfrm>
            <a:off x="9525438" y="4476219"/>
            <a:ext cx="263391" cy="150403"/>
          </a:xfrm>
          <a:prstGeom prst="leftRightArrow">
            <a:avLst/>
          </a:prstGeom>
          <a:solidFill>
            <a:srgbClr val="FCAF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3871941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11" y="112254"/>
            <a:ext cx="11711061" cy="871671"/>
          </a:xfrm>
        </p:spPr>
        <p:txBody>
          <a:bodyPr>
            <a:normAutofit/>
          </a:bodyPr>
          <a:lstStyle/>
          <a:p>
            <a:r>
              <a:rPr lang="en-US" sz="3600" dirty="0"/>
              <a:t>Business Results Additional Findings &amp; Recommendations</a:t>
            </a:r>
          </a:p>
        </p:txBody>
      </p:sp>
      <p:sp>
        <p:nvSpPr>
          <p:cNvPr id="3" name="Text Placeholder 2"/>
          <p:cNvSpPr>
            <a:spLocks noGrp="1"/>
          </p:cNvSpPr>
          <p:nvPr>
            <p:ph type="body" sz="quarter" idx="10"/>
          </p:nvPr>
        </p:nvSpPr>
        <p:spPr>
          <a:xfrm>
            <a:off x="412044" y="1938339"/>
            <a:ext cx="11576050" cy="4554536"/>
          </a:xfrm>
        </p:spPr>
        <p:txBody>
          <a:bodyPr/>
          <a:lstStyle/>
          <a:p>
            <a:r>
              <a:rPr lang="en-US" sz="2000" i="1" dirty="0"/>
              <a:t>Mitigate Risk </a:t>
            </a:r>
            <a:r>
              <a:rPr lang="en-US" sz="2000" dirty="0"/>
              <a:t>courses: Delegating from the Middle, Leadership 2020 </a:t>
            </a:r>
          </a:p>
          <a:p>
            <a:r>
              <a:rPr lang="en-US" sz="2000" i="1" dirty="0"/>
              <a:t>Operational Efficiency </a:t>
            </a:r>
            <a:r>
              <a:rPr lang="en-US" sz="2000" dirty="0"/>
              <a:t>course: Managing Virtual Teams</a:t>
            </a:r>
          </a:p>
          <a:p>
            <a:r>
              <a:rPr lang="en-US" sz="2000" i="1" dirty="0"/>
              <a:t>Foundational Skills </a:t>
            </a:r>
            <a:r>
              <a:rPr lang="en-US" sz="2000" dirty="0"/>
              <a:t>courses: Effective Coaching Conversations </a:t>
            </a:r>
          </a:p>
          <a:p>
            <a:r>
              <a:rPr lang="en-US" sz="2000" i="1" dirty="0"/>
              <a:t>Driving Growth</a:t>
            </a:r>
            <a:r>
              <a:rPr lang="en-US" sz="2000" dirty="0"/>
              <a:t> courses: Account Planning Fundamentals, </a:t>
            </a:r>
            <a:r>
              <a:rPr lang="en-US" sz="2000" dirty="0">
                <a:solidFill>
                  <a:srgbClr val="FF0000"/>
                </a:solidFill>
              </a:rPr>
              <a:t>Performance Management Foundations</a:t>
            </a:r>
            <a:endParaRPr lang="en-US" sz="2000" i="1" dirty="0">
              <a:solidFill>
                <a:srgbClr val="FF0000"/>
              </a:solidFill>
            </a:endParaRPr>
          </a:p>
        </p:txBody>
      </p:sp>
      <p:sp>
        <p:nvSpPr>
          <p:cNvPr id="4" name="TextBox 3"/>
          <p:cNvSpPr txBox="1"/>
          <p:nvPr/>
        </p:nvSpPr>
        <p:spPr>
          <a:xfrm>
            <a:off x="1139716" y="4026846"/>
            <a:ext cx="9730853" cy="1868183"/>
          </a:xfrm>
          <a:prstGeom prst="rect">
            <a:avLst/>
          </a:prstGeom>
          <a:solidFill>
            <a:srgbClr val="00B0F0"/>
          </a:solidFill>
        </p:spPr>
        <p:txBody>
          <a:bodyPr wrap="square" lIns="182880" rtlCol="0">
            <a:noAutofit/>
          </a:bodyPr>
          <a:lstStyle/>
          <a:p>
            <a:pPr algn="l"/>
            <a:r>
              <a:rPr lang="en-US" dirty="0">
                <a:solidFill>
                  <a:schemeClr val="bg1"/>
                </a:solidFill>
              </a:rPr>
              <a:t>Recommendations:</a:t>
            </a:r>
          </a:p>
          <a:p>
            <a:pPr marL="171450" indent="-171450" algn="l">
              <a:buFont typeface="Arial" panose="020B0604020202020204" pitchFamily="34" charset="0"/>
              <a:buChar char="•"/>
            </a:pPr>
            <a:r>
              <a:rPr lang="en-US" sz="1800" dirty="0">
                <a:solidFill>
                  <a:schemeClr val="bg1"/>
                </a:solidFill>
              </a:rPr>
              <a:t>Focus improvement efforts on Performance Management Foundations (correct audience, courseware improvements) to improve performance for </a:t>
            </a:r>
            <a:r>
              <a:rPr lang="en-US" sz="1800" i="1" dirty="0">
                <a:solidFill>
                  <a:schemeClr val="bg1"/>
                </a:solidFill>
              </a:rPr>
              <a:t>Driving Growth</a:t>
            </a:r>
            <a:r>
              <a:rPr lang="en-US" sz="1800" dirty="0">
                <a:solidFill>
                  <a:schemeClr val="bg1"/>
                </a:solidFill>
              </a:rPr>
              <a:t> portfolio</a:t>
            </a:r>
          </a:p>
          <a:p>
            <a:pPr marL="171450" indent="-171450" algn="l">
              <a:buFont typeface="Arial" panose="020B0604020202020204" pitchFamily="34" charset="0"/>
              <a:buChar char="•"/>
            </a:pPr>
            <a:r>
              <a:rPr lang="en-US" sz="1800" dirty="0">
                <a:solidFill>
                  <a:schemeClr val="bg1"/>
                </a:solidFill>
              </a:rPr>
              <a:t>Focusing on improving Support Tools (specifically pre- and post-training manager support) to drive portfolio performance upward for Foundational Skills and maintain/improve performance of Mitigate Risk and Op Efficiency</a:t>
            </a:r>
          </a:p>
          <a:p>
            <a:pPr algn="l"/>
            <a:endParaRPr lang="en-US" dirty="0"/>
          </a:p>
        </p:txBody>
      </p:sp>
      <p:sp>
        <p:nvSpPr>
          <p:cNvPr id="5" name="Up Arrow 4"/>
          <p:cNvSpPr/>
          <p:nvPr/>
        </p:nvSpPr>
        <p:spPr bwMode="auto">
          <a:xfrm>
            <a:off x="7766862" y="1992136"/>
            <a:ext cx="242596" cy="233266"/>
          </a:xfrm>
          <a:prstGeom prst="upArrow">
            <a:avLst/>
          </a:prstGeom>
          <a:solidFill>
            <a:schemeClr val="accent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7" name="Left-Right Arrow 6"/>
          <p:cNvSpPr/>
          <p:nvPr/>
        </p:nvSpPr>
        <p:spPr bwMode="auto">
          <a:xfrm>
            <a:off x="7182513" y="2849301"/>
            <a:ext cx="282223" cy="169334"/>
          </a:xfrm>
          <a:prstGeom prst="leftRightArrow">
            <a:avLst/>
          </a:prstGeom>
          <a:solidFill>
            <a:srgbClr val="FCAF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8" name="Down Arrow 7"/>
          <p:cNvSpPr/>
          <p:nvPr/>
        </p:nvSpPr>
        <p:spPr bwMode="auto">
          <a:xfrm>
            <a:off x="10870569" y="3237089"/>
            <a:ext cx="214489" cy="191911"/>
          </a:xfrm>
          <a:prstGeom prst="downArrow">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9" name="TextBox 8"/>
          <p:cNvSpPr txBox="1"/>
          <p:nvPr/>
        </p:nvSpPr>
        <p:spPr bwMode="auto">
          <a:xfrm>
            <a:off x="6335895" y="1209624"/>
            <a:ext cx="5524777" cy="369332"/>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Pull root cause from Data Explorer analysis</a:t>
            </a:r>
          </a:p>
        </p:txBody>
      </p:sp>
      <p:sp>
        <p:nvSpPr>
          <p:cNvPr id="10" name="Left-Right Arrow 9"/>
          <p:cNvSpPr/>
          <p:nvPr/>
        </p:nvSpPr>
        <p:spPr bwMode="auto">
          <a:xfrm>
            <a:off x="6461879" y="2459527"/>
            <a:ext cx="282223" cy="169334"/>
          </a:xfrm>
          <a:prstGeom prst="leftRightArrow">
            <a:avLst/>
          </a:prstGeom>
          <a:solidFill>
            <a:srgbClr val="FCAF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Tree>
    <p:extLst>
      <p:ext uri="{BB962C8B-B14F-4D97-AF65-F5344CB8AC3E}">
        <p14:creationId xmlns:p14="http://schemas.microsoft.com/office/powerpoint/2010/main" val="14067703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Application</a:t>
            </a:r>
          </a:p>
        </p:txBody>
      </p:sp>
      <p:sp>
        <p:nvSpPr>
          <p:cNvPr id="3" name="TextBox 2"/>
          <p:cNvSpPr txBox="1"/>
          <p:nvPr/>
        </p:nvSpPr>
        <p:spPr bwMode="auto">
          <a:xfrm>
            <a:off x="2800623" y="2695925"/>
            <a:ext cx="7570928" cy="1846659"/>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Example of presenting Job Application (scrap) data.</a:t>
            </a:r>
          </a:p>
          <a:p>
            <a:pPr algn="l"/>
            <a:br>
              <a:rPr lang="en-US" sz="2400" dirty="0"/>
            </a:br>
            <a:r>
              <a:rPr lang="en-US" sz="2400" dirty="0"/>
              <a:t>Additional resources include the </a:t>
            </a:r>
            <a:r>
              <a:rPr lang="en-US" sz="2400" dirty="0">
                <a:hlinkClick r:id="rId2"/>
              </a:rPr>
              <a:t>Key Metrics Report by Scrap Learning Overview</a:t>
            </a:r>
            <a:r>
              <a:rPr lang="en-US" sz="2400" dirty="0"/>
              <a:t> and the </a:t>
            </a:r>
            <a:r>
              <a:rPr lang="en-US" sz="2400" dirty="0">
                <a:hlinkClick r:id="rId3"/>
              </a:rPr>
              <a:t>Key Metrics Report by Scrap Learning Job Aid</a:t>
            </a:r>
            <a:r>
              <a:rPr lang="en-US" sz="2400" dirty="0"/>
              <a:t>. </a:t>
            </a:r>
          </a:p>
        </p:txBody>
      </p:sp>
    </p:spTree>
    <p:extLst>
      <p:ext uri="{BB962C8B-B14F-4D97-AF65-F5344CB8AC3E}">
        <p14:creationId xmlns:p14="http://schemas.microsoft.com/office/powerpoint/2010/main" val="291010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A9FB-15CB-4403-98B4-CF58FE4D5BD5}"/>
              </a:ext>
            </a:extLst>
          </p:cNvPr>
          <p:cNvSpPr>
            <a:spLocks noGrp="1"/>
          </p:cNvSpPr>
          <p:nvPr>
            <p:ph type="ctrTitle"/>
          </p:nvPr>
        </p:nvSpPr>
        <p:spPr>
          <a:xfrm>
            <a:off x="1524000" y="495342"/>
            <a:ext cx="9789268" cy="2387600"/>
          </a:xfrm>
        </p:spPr>
        <p:txBody>
          <a:bodyPr/>
          <a:lstStyle/>
          <a:p>
            <a:r>
              <a:rPr lang="en-US" dirty="0"/>
              <a:t>MTM Stakeholder Presentation</a:t>
            </a:r>
          </a:p>
        </p:txBody>
      </p:sp>
      <p:sp>
        <p:nvSpPr>
          <p:cNvPr id="3" name="Subtitle 2">
            <a:extLst>
              <a:ext uri="{FF2B5EF4-FFF2-40B4-BE49-F238E27FC236}">
                <a16:creationId xmlns:a16="http://schemas.microsoft.com/office/drawing/2014/main" id="{BA6B7601-5EB5-4E41-BE95-6D0AA130FEF0}"/>
              </a:ext>
            </a:extLst>
          </p:cNvPr>
          <p:cNvSpPr>
            <a:spLocks noGrp="1"/>
          </p:cNvSpPr>
          <p:nvPr>
            <p:ph type="subTitle" idx="1"/>
          </p:nvPr>
        </p:nvSpPr>
        <p:spPr/>
        <p:txBody>
          <a:bodyPr/>
          <a:lstStyle/>
          <a:p>
            <a:r>
              <a:rPr lang="en-US" dirty="0"/>
              <a:t>Examples and Guidance</a:t>
            </a:r>
          </a:p>
        </p:txBody>
      </p:sp>
    </p:spTree>
    <p:extLst>
      <p:ext uri="{BB962C8B-B14F-4D97-AF65-F5344CB8AC3E}">
        <p14:creationId xmlns:p14="http://schemas.microsoft.com/office/powerpoint/2010/main" val="206067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19" y="101327"/>
            <a:ext cx="10515600" cy="792529"/>
          </a:xfrm>
        </p:spPr>
        <p:txBody>
          <a:bodyPr/>
          <a:lstStyle/>
          <a:p>
            <a:r>
              <a:rPr lang="en-US" dirty="0"/>
              <a:t>Reduce Scrap, Increase Performance</a:t>
            </a:r>
          </a:p>
        </p:txBody>
      </p:sp>
      <p:sp>
        <p:nvSpPr>
          <p:cNvPr id="3" name="Text Placeholder 2"/>
          <p:cNvSpPr>
            <a:spLocks noGrp="1"/>
          </p:cNvSpPr>
          <p:nvPr>
            <p:ph type="body" sz="quarter" idx="10"/>
          </p:nvPr>
        </p:nvSpPr>
        <p:spPr>
          <a:xfrm>
            <a:off x="460033" y="1078116"/>
            <a:ext cx="11576050" cy="4554536"/>
          </a:xfrm>
        </p:spPr>
        <p:txBody>
          <a:bodyPr/>
          <a:lstStyle/>
          <a:p>
            <a:r>
              <a:rPr lang="en-US" dirty="0"/>
              <a:t>Post Event (Predicted):  </a:t>
            </a:r>
            <a:r>
              <a:rPr lang="en-US" i="1" dirty="0"/>
              <a:t>I will use _% of this content on the job. </a:t>
            </a:r>
            <a:endParaRPr lang="en-US" dirty="0"/>
          </a:p>
          <a:p>
            <a:r>
              <a:rPr lang="en-US" dirty="0"/>
              <a:t>Follow-up (Reported): </a:t>
            </a:r>
            <a:r>
              <a:rPr lang="en-US" i="1" dirty="0"/>
              <a:t>I have used _% of the content on the job.</a:t>
            </a:r>
            <a:endParaRPr lang="en-US" dirty="0"/>
          </a:p>
          <a:p>
            <a:endParaRPr lang="en-US" i="1" dirty="0"/>
          </a:p>
        </p:txBody>
      </p:sp>
      <p:grpSp>
        <p:nvGrpSpPr>
          <p:cNvPr id="4" name="Group 3"/>
          <p:cNvGrpSpPr/>
          <p:nvPr/>
        </p:nvGrpSpPr>
        <p:grpSpPr>
          <a:xfrm>
            <a:off x="492170" y="2454076"/>
            <a:ext cx="8988308" cy="4168860"/>
            <a:chOff x="502922" y="2536185"/>
            <a:chExt cx="8988308" cy="4168860"/>
          </a:xfrm>
        </p:grpSpPr>
        <p:sp>
          <p:nvSpPr>
            <p:cNvPr id="5" name="Freeform 4"/>
            <p:cNvSpPr/>
            <p:nvPr/>
          </p:nvSpPr>
          <p:spPr>
            <a:xfrm>
              <a:off x="558429" y="3621478"/>
              <a:ext cx="7031609" cy="2081175"/>
            </a:xfrm>
            <a:custGeom>
              <a:avLst/>
              <a:gdLst/>
              <a:ahLst/>
              <a:cxnLst/>
              <a:rect l="l" t="t" r="r" b="b"/>
              <a:pathLst>
                <a:path w="7031609" h="2081175">
                  <a:moveTo>
                    <a:pt x="0" y="2081175"/>
                  </a:moveTo>
                  <a:cubicBezTo>
                    <a:pt x="0" y="2081175"/>
                    <a:pt x="4476420" y="2081175"/>
                    <a:pt x="7031609" y="0"/>
                  </a:cubicBezTo>
                </a:path>
              </a:pathLst>
            </a:custGeom>
            <a:noFill/>
            <a:ln w="38100" cap="rnd">
              <a:solidFill>
                <a:srgbClr val="8A8A8C"/>
              </a:solidFill>
            </a:ln>
          </p:spPr>
        </p:sp>
        <p:sp>
          <p:nvSpPr>
            <p:cNvPr id="6" name="TextBox 5"/>
            <p:cNvSpPr txBox="1"/>
            <p:nvPr/>
          </p:nvSpPr>
          <p:spPr>
            <a:xfrm>
              <a:off x="3509005" y="6275773"/>
              <a:ext cx="1892300" cy="215900"/>
            </a:xfrm>
            <a:prstGeom prst="rect">
              <a:avLst/>
            </a:prstGeom>
          </p:spPr>
          <p:txBody>
            <a:bodyPr wrap="none" lIns="0" tIns="0" rIns="0" bIns="0" anchor="t"/>
            <a:lstStyle/>
            <a:p>
              <a:pPr algn="ctr" defTabSz="908739" fontAlgn="base">
                <a:spcBef>
                  <a:spcPct val="0"/>
                </a:spcBef>
                <a:spcAft>
                  <a:spcPct val="0"/>
                </a:spcAft>
              </a:pPr>
              <a:r>
                <a:rPr lang="en-US" sz="1600" b="1" dirty="0">
                  <a:solidFill>
                    <a:srgbClr val="221F20"/>
                  </a:solidFill>
                </a:rPr>
                <a:t>Scrap Learning Rate</a:t>
              </a:r>
            </a:p>
          </p:txBody>
        </p:sp>
        <p:sp>
          <p:nvSpPr>
            <p:cNvPr id="7" name="TextBox 6"/>
            <p:cNvSpPr txBox="1"/>
            <p:nvPr/>
          </p:nvSpPr>
          <p:spPr>
            <a:xfrm>
              <a:off x="556829" y="5963828"/>
              <a:ext cx="292100" cy="165099"/>
            </a:xfrm>
            <a:prstGeom prst="rect">
              <a:avLst/>
            </a:prstGeom>
          </p:spPr>
          <p:txBody>
            <a:bodyPr wrap="none" lIns="0" tIns="0" rIns="0" bIns="0" anchor="t"/>
            <a:lstStyle/>
            <a:p>
              <a:pPr algn="ctr" defTabSz="908739" fontAlgn="base">
                <a:spcBef>
                  <a:spcPct val="0"/>
                </a:spcBef>
                <a:spcAft>
                  <a:spcPct val="0"/>
                </a:spcAft>
              </a:pPr>
              <a:r>
                <a:rPr lang="en-US" sz="1600" dirty="0">
                  <a:solidFill>
                    <a:srgbClr val="221F20"/>
                  </a:solidFill>
                </a:rPr>
                <a:t>60%</a:t>
              </a:r>
            </a:p>
          </p:txBody>
        </p:sp>
        <p:sp>
          <p:nvSpPr>
            <p:cNvPr id="8" name="TextBox 7"/>
            <p:cNvSpPr txBox="1"/>
            <p:nvPr/>
          </p:nvSpPr>
          <p:spPr>
            <a:xfrm>
              <a:off x="4357956" y="5963828"/>
              <a:ext cx="292100" cy="165099"/>
            </a:xfrm>
            <a:prstGeom prst="rect">
              <a:avLst/>
            </a:prstGeom>
          </p:spPr>
          <p:txBody>
            <a:bodyPr wrap="none" lIns="0" tIns="0" rIns="0" bIns="0" anchor="t"/>
            <a:lstStyle/>
            <a:p>
              <a:pPr algn="ctr" defTabSz="908739" fontAlgn="base">
                <a:spcBef>
                  <a:spcPct val="0"/>
                </a:spcBef>
                <a:spcAft>
                  <a:spcPct val="0"/>
                </a:spcAft>
              </a:pPr>
              <a:r>
                <a:rPr lang="en-US" sz="1600" dirty="0">
                  <a:solidFill>
                    <a:srgbClr val="221F20"/>
                  </a:solidFill>
                </a:rPr>
                <a:t>30%</a:t>
              </a:r>
            </a:p>
          </p:txBody>
        </p:sp>
        <p:sp>
          <p:nvSpPr>
            <p:cNvPr id="9" name="TextBox 8"/>
            <p:cNvSpPr txBox="1"/>
            <p:nvPr/>
          </p:nvSpPr>
          <p:spPr>
            <a:xfrm>
              <a:off x="8158357" y="5963828"/>
              <a:ext cx="203200" cy="165099"/>
            </a:xfrm>
            <a:prstGeom prst="rect">
              <a:avLst/>
            </a:prstGeom>
          </p:spPr>
          <p:txBody>
            <a:bodyPr wrap="none" lIns="0" tIns="0" rIns="0" bIns="0" anchor="t"/>
            <a:lstStyle/>
            <a:p>
              <a:pPr algn="ctr" defTabSz="908739" fontAlgn="base">
                <a:spcBef>
                  <a:spcPct val="0"/>
                </a:spcBef>
                <a:spcAft>
                  <a:spcPct val="0"/>
                </a:spcAft>
              </a:pPr>
              <a:r>
                <a:rPr lang="en-US" sz="1600" dirty="0">
                  <a:solidFill>
                    <a:srgbClr val="221F20"/>
                  </a:solidFill>
                </a:rPr>
                <a:t>0%</a:t>
              </a:r>
            </a:p>
          </p:txBody>
        </p:sp>
        <p:sp>
          <p:nvSpPr>
            <p:cNvPr id="10" name="TextBox 9"/>
            <p:cNvSpPr txBox="1"/>
            <p:nvPr/>
          </p:nvSpPr>
          <p:spPr>
            <a:xfrm>
              <a:off x="8485203" y="2864728"/>
              <a:ext cx="292100" cy="165099"/>
            </a:xfrm>
            <a:prstGeom prst="rect">
              <a:avLst/>
            </a:prstGeom>
          </p:spPr>
          <p:txBody>
            <a:bodyPr wrap="none" lIns="0" tIns="0" rIns="0" bIns="0" anchor="t"/>
            <a:lstStyle/>
            <a:p>
              <a:pPr algn="ctr" defTabSz="908739" fontAlgn="base">
                <a:spcBef>
                  <a:spcPct val="0"/>
                </a:spcBef>
                <a:spcAft>
                  <a:spcPct val="0"/>
                </a:spcAft>
              </a:pPr>
              <a:r>
                <a:rPr lang="en-US" sz="1600" dirty="0">
                  <a:solidFill>
                    <a:srgbClr val="221F20"/>
                  </a:solidFill>
                </a:rPr>
                <a:t>40%</a:t>
              </a:r>
            </a:p>
          </p:txBody>
        </p:sp>
        <p:sp>
          <p:nvSpPr>
            <p:cNvPr id="11" name="TextBox 10"/>
            <p:cNvSpPr txBox="1"/>
            <p:nvPr/>
          </p:nvSpPr>
          <p:spPr>
            <a:xfrm>
              <a:off x="8485203" y="4236866"/>
              <a:ext cx="292100" cy="165099"/>
            </a:xfrm>
            <a:prstGeom prst="rect">
              <a:avLst/>
            </a:prstGeom>
          </p:spPr>
          <p:txBody>
            <a:bodyPr wrap="none" lIns="0" tIns="0" rIns="0" bIns="0" anchor="t"/>
            <a:lstStyle/>
            <a:p>
              <a:pPr algn="ctr" defTabSz="908739" fontAlgn="base">
                <a:spcBef>
                  <a:spcPct val="0"/>
                </a:spcBef>
                <a:spcAft>
                  <a:spcPct val="0"/>
                </a:spcAft>
              </a:pPr>
              <a:r>
                <a:rPr lang="en-US" sz="1600" dirty="0">
                  <a:solidFill>
                    <a:srgbClr val="221F20"/>
                  </a:solidFill>
                </a:rPr>
                <a:t>20%</a:t>
              </a:r>
            </a:p>
          </p:txBody>
        </p:sp>
        <p:sp>
          <p:nvSpPr>
            <p:cNvPr id="12" name="TextBox 11"/>
            <p:cNvSpPr txBox="1"/>
            <p:nvPr/>
          </p:nvSpPr>
          <p:spPr>
            <a:xfrm>
              <a:off x="8485210" y="5696894"/>
              <a:ext cx="203200" cy="165099"/>
            </a:xfrm>
            <a:prstGeom prst="rect">
              <a:avLst/>
            </a:prstGeom>
          </p:spPr>
          <p:txBody>
            <a:bodyPr wrap="none" lIns="0" tIns="0" rIns="0" bIns="0" anchor="t"/>
            <a:lstStyle/>
            <a:p>
              <a:pPr algn="ctr" defTabSz="908739" fontAlgn="base">
                <a:spcBef>
                  <a:spcPct val="0"/>
                </a:spcBef>
                <a:spcAft>
                  <a:spcPct val="0"/>
                </a:spcAft>
              </a:pPr>
              <a:r>
                <a:rPr lang="en-US" sz="1600" dirty="0">
                  <a:solidFill>
                    <a:srgbClr val="221F20"/>
                  </a:solidFill>
                </a:rPr>
                <a:t>0%</a:t>
              </a:r>
            </a:p>
          </p:txBody>
        </p:sp>
        <p:sp>
          <p:nvSpPr>
            <p:cNvPr id="13" name="Freeform 12"/>
            <p:cNvSpPr/>
            <p:nvPr/>
          </p:nvSpPr>
          <p:spPr>
            <a:xfrm>
              <a:off x="520284" y="2898283"/>
              <a:ext cx="7849032" cy="3007106"/>
            </a:xfrm>
            <a:custGeom>
              <a:avLst/>
              <a:gdLst/>
              <a:ahLst/>
              <a:cxnLst/>
              <a:rect l="l" t="t" r="r" b="b"/>
              <a:pathLst>
                <a:path w="7849032" h="3007106">
                  <a:moveTo>
                    <a:pt x="0" y="3007106"/>
                  </a:moveTo>
                  <a:lnTo>
                    <a:pt x="7849031" y="3007106"/>
                  </a:lnTo>
                  <a:lnTo>
                    <a:pt x="7849031" y="0"/>
                  </a:lnTo>
                </a:path>
              </a:pathLst>
            </a:custGeom>
            <a:noFill/>
            <a:ln w="3175" cap="sq">
              <a:solidFill>
                <a:srgbClr val="221F20"/>
              </a:solidFill>
            </a:ln>
          </p:spPr>
        </p:sp>
        <p:sp>
          <p:nvSpPr>
            <p:cNvPr id="14" name="Freeform 13"/>
            <p:cNvSpPr/>
            <p:nvPr/>
          </p:nvSpPr>
          <p:spPr>
            <a:xfrm>
              <a:off x="7251097" y="2917333"/>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5" name="Freeform 14"/>
            <p:cNvSpPr/>
            <p:nvPr/>
          </p:nvSpPr>
          <p:spPr>
            <a:xfrm>
              <a:off x="7123572" y="3211773"/>
              <a:ext cx="63754" cy="58522"/>
            </a:xfrm>
            <a:custGeom>
              <a:avLst/>
              <a:gdLst/>
              <a:ahLst/>
              <a:cxnLst/>
              <a:rect l="l" t="t" r="r" b="b"/>
              <a:pathLst>
                <a:path w="63754" h="58522">
                  <a:moveTo>
                    <a:pt x="31877" y="58521"/>
                  </a:moveTo>
                  <a:cubicBezTo>
                    <a:pt x="49479" y="58521"/>
                    <a:pt x="63755" y="45415"/>
                    <a:pt x="63755" y="29261"/>
                  </a:cubicBezTo>
                  <a:cubicBezTo>
                    <a:pt x="63755"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16" name="Freeform 15"/>
            <p:cNvSpPr/>
            <p:nvPr/>
          </p:nvSpPr>
          <p:spPr>
            <a:xfrm>
              <a:off x="7035901" y="3067298"/>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7" name="Freeform 16"/>
            <p:cNvSpPr/>
            <p:nvPr/>
          </p:nvSpPr>
          <p:spPr>
            <a:xfrm>
              <a:off x="6828677" y="3323327"/>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8" name="Freeform 17"/>
            <p:cNvSpPr/>
            <p:nvPr/>
          </p:nvSpPr>
          <p:spPr>
            <a:xfrm>
              <a:off x="7556452" y="4426091"/>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9" name="Freeform 18"/>
            <p:cNvSpPr/>
            <p:nvPr/>
          </p:nvSpPr>
          <p:spPr>
            <a:xfrm>
              <a:off x="7588333" y="481928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0" name="Freeform 19"/>
            <p:cNvSpPr/>
            <p:nvPr/>
          </p:nvSpPr>
          <p:spPr>
            <a:xfrm>
              <a:off x="6477988" y="4622688"/>
              <a:ext cx="63754" cy="58522"/>
            </a:xfrm>
            <a:custGeom>
              <a:avLst/>
              <a:gdLst/>
              <a:ahLst/>
              <a:cxnLst/>
              <a:rect l="l" t="t" r="r" b="b"/>
              <a:pathLst>
                <a:path w="63754" h="58522">
                  <a:moveTo>
                    <a:pt x="31878" y="58522"/>
                  </a:moveTo>
                  <a:cubicBezTo>
                    <a:pt x="49480" y="58522"/>
                    <a:pt x="63755" y="45415"/>
                    <a:pt x="63755" y="29261"/>
                  </a:cubicBezTo>
                  <a:cubicBezTo>
                    <a:pt x="63755" y="13094"/>
                    <a:pt x="49480" y="0"/>
                    <a:pt x="31878" y="0"/>
                  </a:cubicBezTo>
                  <a:cubicBezTo>
                    <a:pt x="14276" y="0"/>
                    <a:pt x="0" y="13094"/>
                    <a:pt x="0" y="29261"/>
                  </a:cubicBezTo>
                  <a:cubicBezTo>
                    <a:pt x="0" y="45415"/>
                    <a:pt x="14276" y="58522"/>
                    <a:pt x="31878" y="58522"/>
                  </a:cubicBezTo>
                </a:path>
              </a:pathLst>
            </a:custGeom>
            <a:solidFill>
              <a:srgbClr val="8A8A8C"/>
            </a:solidFill>
          </p:spPr>
        </p:sp>
        <p:sp>
          <p:nvSpPr>
            <p:cNvPr id="21" name="Freeform 20"/>
            <p:cNvSpPr/>
            <p:nvPr/>
          </p:nvSpPr>
          <p:spPr>
            <a:xfrm>
              <a:off x="6401526" y="4564165"/>
              <a:ext cx="63754" cy="58522"/>
            </a:xfrm>
            <a:custGeom>
              <a:avLst/>
              <a:gdLst/>
              <a:ahLst/>
              <a:cxnLst/>
              <a:rect l="l" t="t" r="r" b="b"/>
              <a:pathLst>
                <a:path w="63754" h="58522">
                  <a:moveTo>
                    <a:pt x="31877" y="58521"/>
                  </a:moveTo>
                  <a:cubicBezTo>
                    <a:pt x="49479" y="58521"/>
                    <a:pt x="63755" y="45415"/>
                    <a:pt x="63755" y="29261"/>
                  </a:cubicBezTo>
                  <a:cubicBezTo>
                    <a:pt x="63755"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22" name="Freeform 21"/>
            <p:cNvSpPr/>
            <p:nvPr/>
          </p:nvSpPr>
          <p:spPr>
            <a:xfrm>
              <a:off x="6290691" y="4613312"/>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3" name="Freeform 22"/>
            <p:cNvSpPr/>
            <p:nvPr/>
          </p:nvSpPr>
          <p:spPr>
            <a:xfrm>
              <a:off x="5875245" y="4613312"/>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4" name="Freeform 23"/>
            <p:cNvSpPr/>
            <p:nvPr/>
          </p:nvSpPr>
          <p:spPr>
            <a:xfrm>
              <a:off x="5552453" y="4695843"/>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5" name="Freeform 24"/>
            <p:cNvSpPr/>
            <p:nvPr/>
          </p:nvSpPr>
          <p:spPr>
            <a:xfrm>
              <a:off x="5465667" y="4483602"/>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26" name="Freeform 25"/>
            <p:cNvSpPr/>
            <p:nvPr/>
          </p:nvSpPr>
          <p:spPr>
            <a:xfrm>
              <a:off x="5280472" y="4522098"/>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7" name="Freeform 26"/>
            <p:cNvSpPr/>
            <p:nvPr/>
          </p:nvSpPr>
          <p:spPr>
            <a:xfrm>
              <a:off x="5216709" y="4666577"/>
              <a:ext cx="63754" cy="58521"/>
            </a:xfrm>
            <a:custGeom>
              <a:avLst/>
              <a:gdLst/>
              <a:ahLst/>
              <a:cxnLst/>
              <a:rect l="l" t="t" r="r" b="b"/>
              <a:pathLst>
                <a:path w="63754" h="58521">
                  <a:moveTo>
                    <a:pt x="31877" y="58521"/>
                  </a:moveTo>
                  <a:cubicBezTo>
                    <a:pt x="49479" y="58521"/>
                    <a:pt x="63754" y="45415"/>
                    <a:pt x="63754" y="29260"/>
                  </a:cubicBezTo>
                  <a:cubicBezTo>
                    <a:pt x="63754" y="13093"/>
                    <a:pt x="49479" y="0"/>
                    <a:pt x="31877" y="0"/>
                  </a:cubicBezTo>
                  <a:cubicBezTo>
                    <a:pt x="14275" y="0"/>
                    <a:pt x="0" y="13093"/>
                    <a:pt x="0" y="29260"/>
                  </a:cubicBezTo>
                  <a:cubicBezTo>
                    <a:pt x="0" y="45415"/>
                    <a:pt x="14275" y="58521"/>
                    <a:pt x="31877" y="58521"/>
                  </a:cubicBezTo>
                </a:path>
              </a:pathLst>
            </a:custGeom>
            <a:solidFill>
              <a:srgbClr val="8A8A8C"/>
            </a:solidFill>
          </p:spPr>
        </p:sp>
        <p:sp>
          <p:nvSpPr>
            <p:cNvPr id="28" name="Freeform 27"/>
            <p:cNvSpPr/>
            <p:nvPr/>
          </p:nvSpPr>
          <p:spPr>
            <a:xfrm>
              <a:off x="5098155" y="4796326"/>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9" name="Freeform 28"/>
            <p:cNvSpPr/>
            <p:nvPr/>
          </p:nvSpPr>
          <p:spPr>
            <a:xfrm>
              <a:off x="5130035" y="4825583"/>
              <a:ext cx="63754" cy="58522"/>
            </a:xfrm>
            <a:custGeom>
              <a:avLst/>
              <a:gdLst/>
              <a:ahLst/>
              <a:cxnLst/>
              <a:rect l="l" t="t" r="r" b="b"/>
              <a:pathLst>
                <a:path w="63754" h="58522">
                  <a:moveTo>
                    <a:pt x="31877" y="58522"/>
                  </a:moveTo>
                  <a:cubicBezTo>
                    <a:pt x="49479" y="58522"/>
                    <a:pt x="63755" y="45416"/>
                    <a:pt x="63755" y="29261"/>
                  </a:cubicBezTo>
                  <a:cubicBezTo>
                    <a:pt x="63755"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30" name="Freeform 29"/>
            <p:cNvSpPr/>
            <p:nvPr/>
          </p:nvSpPr>
          <p:spPr>
            <a:xfrm>
              <a:off x="5066273" y="4869120"/>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31" name="Freeform 30"/>
            <p:cNvSpPr/>
            <p:nvPr/>
          </p:nvSpPr>
          <p:spPr>
            <a:xfrm>
              <a:off x="5130035" y="4871406"/>
              <a:ext cx="63754" cy="58522"/>
            </a:xfrm>
            <a:custGeom>
              <a:avLst/>
              <a:gdLst/>
              <a:ahLst/>
              <a:cxnLst/>
              <a:rect l="l" t="t" r="r" b="b"/>
              <a:pathLst>
                <a:path w="63754" h="58522">
                  <a:moveTo>
                    <a:pt x="31877" y="58522"/>
                  </a:moveTo>
                  <a:cubicBezTo>
                    <a:pt x="49479" y="58522"/>
                    <a:pt x="63755" y="45415"/>
                    <a:pt x="63755" y="29261"/>
                  </a:cubicBezTo>
                  <a:cubicBezTo>
                    <a:pt x="63755"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32" name="Freeform 31"/>
            <p:cNvSpPr/>
            <p:nvPr/>
          </p:nvSpPr>
          <p:spPr>
            <a:xfrm>
              <a:off x="5193796" y="4956903"/>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33" name="Freeform 32"/>
            <p:cNvSpPr/>
            <p:nvPr/>
          </p:nvSpPr>
          <p:spPr>
            <a:xfrm>
              <a:off x="5193796" y="5025940"/>
              <a:ext cx="63754" cy="58521"/>
            </a:xfrm>
            <a:custGeom>
              <a:avLst/>
              <a:gdLst/>
              <a:ahLst/>
              <a:cxnLst/>
              <a:rect l="l" t="t" r="r" b="b"/>
              <a:pathLst>
                <a:path w="63754" h="58521">
                  <a:moveTo>
                    <a:pt x="31877" y="58521"/>
                  </a:moveTo>
                  <a:cubicBezTo>
                    <a:pt x="49479" y="58521"/>
                    <a:pt x="63754" y="45415"/>
                    <a:pt x="63754" y="29260"/>
                  </a:cubicBezTo>
                  <a:cubicBezTo>
                    <a:pt x="63754" y="13094"/>
                    <a:pt x="49479" y="0"/>
                    <a:pt x="31877" y="0"/>
                  </a:cubicBezTo>
                  <a:cubicBezTo>
                    <a:pt x="14275" y="0"/>
                    <a:pt x="0" y="13094"/>
                    <a:pt x="0" y="29260"/>
                  </a:cubicBezTo>
                  <a:cubicBezTo>
                    <a:pt x="0" y="45415"/>
                    <a:pt x="14275" y="58521"/>
                    <a:pt x="31877" y="58521"/>
                  </a:cubicBezTo>
                </a:path>
              </a:pathLst>
            </a:custGeom>
            <a:solidFill>
              <a:srgbClr val="8A8A8C"/>
            </a:solidFill>
          </p:spPr>
        </p:sp>
        <p:sp>
          <p:nvSpPr>
            <p:cNvPr id="34" name="Freeform 33"/>
            <p:cNvSpPr/>
            <p:nvPr/>
          </p:nvSpPr>
          <p:spPr>
            <a:xfrm>
              <a:off x="5225676" y="5170419"/>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35" name="Freeform 34"/>
            <p:cNvSpPr/>
            <p:nvPr/>
          </p:nvSpPr>
          <p:spPr>
            <a:xfrm>
              <a:off x="5225676" y="5225282"/>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36" name="Freeform 35"/>
            <p:cNvSpPr/>
            <p:nvPr/>
          </p:nvSpPr>
          <p:spPr>
            <a:xfrm>
              <a:off x="5294419" y="524196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37" name="Freeform 36"/>
            <p:cNvSpPr/>
            <p:nvPr/>
          </p:nvSpPr>
          <p:spPr>
            <a:xfrm>
              <a:off x="5289438" y="5327593"/>
              <a:ext cx="63754" cy="58522"/>
            </a:xfrm>
            <a:custGeom>
              <a:avLst/>
              <a:gdLst/>
              <a:ahLst/>
              <a:cxnLst/>
              <a:rect l="l" t="t" r="r" b="b"/>
              <a:pathLst>
                <a:path w="63754" h="58522">
                  <a:moveTo>
                    <a:pt x="31877" y="58521"/>
                  </a:moveTo>
                  <a:cubicBezTo>
                    <a:pt x="49480" y="58521"/>
                    <a:pt x="63755" y="45415"/>
                    <a:pt x="63755" y="29261"/>
                  </a:cubicBezTo>
                  <a:cubicBezTo>
                    <a:pt x="63755" y="13094"/>
                    <a:pt x="49480" y="0"/>
                    <a:pt x="31877" y="0"/>
                  </a:cubicBezTo>
                  <a:cubicBezTo>
                    <a:pt x="14275" y="0"/>
                    <a:pt x="0" y="13094"/>
                    <a:pt x="0" y="29261"/>
                  </a:cubicBezTo>
                  <a:cubicBezTo>
                    <a:pt x="0" y="45415"/>
                    <a:pt x="14275" y="58521"/>
                    <a:pt x="31877" y="58521"/>
                  </a:cubicBezTo>
                </a:path>
              </a:pathLst>
            </a:custGeom>
            <a:solidFill>
              <a:srgbClr val="8A8A8C"/>
            </a:solidFill>
          </p:spPr>
        </p:sp>
        <p:sp>
          <p:nvSpPr>
            <p:cNvPr id="38" name="Freeform 37"/>
            <p:cNvSpPr/>
            <p:nvPr/>
          </p:nvSpPr>
          <p:spPr>
            <a:xfrm>
              <a:off x="5401905" y="5399928"/>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39" name="Freeform 38"/>
            <p:cNvSpPr/>
            <p:nvPr/>
          </p:nvSpPr>
          <p:spPr>
            <a:xfrm>
              <a:off x="5552453" y="5327593"/>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40" name="Freeform 39"/>
            <p:cNvSpPr/>
            <p:nvPr/>
          </p:nvSpPr>
          <p:spPr>
            <a:xfrm>
              <a:off x="5161915" y="5356845"/>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41" name="Freeform 40"/>
            <p:cNvSpPr/>
            <p:nvPr/>
          </p:nvSpPr>
          <p:spPr>
            <a:xfrm>
              <a:off x="5121180" y="5327593"/>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42" name="Freeform 41"/>
            <p:cNvSpPr/>
            <p:nvPr/>
          </p:nvSpPr>
          <p:spPr>
            <a:xfrm>
              <a:off x="5130035" y="5458446"/>
              <a:ext cx="63754" cy="58521"/>
            </a:xfrm>
            <a:custGeom>
              <a:avLst/>
              <a:gdLst/>
              <a:ahLst/>
              <a:cxnLst/>
              <a:rect l="l" t="t" r="r" b="b"/>
              <a:pathLst>
                <a:path w="63754" h="58521">
                  <a:moveTo>
                    <a:pt x="31877" y="58521"/>
                  </a:moveTo>
                  <a:cubicBezTo>
                    <a:pt x="49479" y="58521"/>
                    <a:pt x="63755" y="45415"/>
                    <a:pt x="63755" y="29261"/>
                  </a:cubicBezTo>
                  <a:cubicBezTo>
                    <a:pt x="63755"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43" name="Freeform 42"/>
            <p:cNvSpPr/>
            <p:nvPr/>
          </p:nvSpPr>
          <p:spPr>
            <a:xfrm>
              <a:off x="5089296" y="5516973"/>
              <a:ext cx="63754" cy="58522"/>
            </a:xfrm>
            <a:custGeom>
              <a:avLst/>
              <a:gdLst/>
              <a:ahLst/>
              <a:cxnLst/>
              <a:rect l="l" t="t" r="r" b="b"/>
              <a:pathLst>
                <a:path w="63754" h="58522">
                  <a:moveTo>
                    <a:pt x="31878" y="58522"/>
                  </a:moveTo>
                  <a:cubicBezTo>
                    <a:pt x="49480" y="58522"/>
                    <a:pt x="63755" y="45416"/>
                    <a:pt x="63755" y="29261"/>
                  </a:cubicBezTo>
                  <a:cubicBezTo>
                    <a:pt x="63755" y="13094"/>
                    <a:pt x="49480" y="0"/>
                    <a:pt x="31878" y="0"/>
                  </a:cubicBezTo>
                  <a:cubicBezTo>
                    <a:pt x="14276" y="0"/>
                    <a:pt x="0" y="13094"/>
                    <a:pt x="0" y="29261"/>
                  </a:cubicBezTo>
                  <a:cubicBezTo>
                    <a:pt x="0" y="45416"/>
                    <a:pt x="14276" y="58522"/>
                    <a:pt x="31878" y="58522"/>
                  </a:cubicBezTo>
                </a:path>
              </a:pathLst>
            </a:custGeom>
            <a:solidFill>
              <a:srgbClr val="8A8A8C"/>
            </a:solidFill>
          </p:spPr>
        </p:sp>
        <p:sp>
          <p:nvSpPr>
            <p:cNvPr id="44" name="Freeform 43"/>
            <p:cNvSpPr/>
            <p:nvPr/>
          </p:nvSpPr>
          <p:spPr>
            <a:xfrm>
              <a:off x="5057417" y="551697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45" name="Freeform 44"/>
            <p:cNvSpPr/>
            <p:nvPr/>
          </p:nvSpPr>
          <p:spPr>
            <a:xfrm>
              <a:off x="5066273" y="5415372"/>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46" name="Freeform 45"/>
            <p:cNvSpPr/>
            <p:nvPr/>
          </p:nvSpPr>
          <p:spPr>
            <a:xfrm>
              <a:off x="5034392" y="5342323"/>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47" name="Freeform 46"/>
            <p:cNvSpPr/>
            <p:nvPr/>
          </p:nvSpPr>
          <p:spPr>
            <a:xfrm>
              <a:off x="5066273" y="5141154"/>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48" name="Freeform 47"/>
            <p:cNvSpPr/>
            <p:nvPr/>
          </p:nvSpPr>
          <p:spPr>
            <a:xfrm>
              <a:off x="4993656" y="5129572"/>
              <a:ext cx="63754" cy="58521"/>
            </a:xfrm>
            <a:custGeom>
              <a:avLst/>
              <a:gdLst/>
              <a:ahLst/>
              <a:cxnLst/>
              <a:rect l="l" t="t" r="r" b="b"/>
              <a:pathLst>
                <a:path w="63754" h="58521">
                  <a:moveTo>
                    <a:pt x="31878" y="58521"/>
                  </a:moveTo>
                  <a:cubicBezTo>
                    <a:pt x="49480" y="58521"/>
                    <a:pt x="63755" y="45415"/>
                    <a:pt x="63755" y="29260"/>
                  </a:cubicBezTo>
                  <a:cubicBezTo>
                    <a:pt x="63755" y="13094"/>
                    <a:pt x="49480" y="0"/>
                    <a:pt x="31878" y="0"/>
                  </a:cubicBezTo>
                  <a:cubicBezTo>
                    <a:pt x="14276" y="0"/>
                    <a:pt x="0" y="13094"/>
                    <a:pt x="0" y="29260"/>
                  </a:cubicBezTo>
                  <a:cubicBezTo>
                    <a:pt x="0" y="45415"/>
                    <a:pt x="14276" y="58521"/>
                    <a:pt x="31878" y="58521"/>
                  </a:cubicBezTo>
                </a:path>
              </a:pathLst>
            </a:custGeom>
            <a:solidFill>
              <a:srgbClr val="8A8A8C"/>
            </a:solidFill>
          </p:spPr>
        </p:sp>
        <p:sp>
          <p:nvSpPr>
            <p:cNvPr id="49" name="Freeform 48"/>
            <p:cNvSpPr/>
            <p:nvPr/>
          </p:nvSpPr>
          <p:spPr>
            <a:xfrm>
              <a:off x="4800269" y="5188091"/>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50" name="Freeform 49"/>
            <p:cNvSpPr/>
            <p:nvPr/>
          </p:nvSpPr>
          <p:spPr>
            <a:xfrm>
              <a:off x="4768389" y="5217356"/>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51" name="Freeform 50"/>
            <p:cNvSpPr/>
            <p:nvPr/>
          </p:nvSpPr>
          <p:spPr>
            <a:xfrm>
              <a:off x="4717579" y="5312148"/>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52" name="Freeform 51"/>
            <p:cNvSpPr/>
            <p:nvPr/>
          </p:nvSpPr>
          <p:spPr>
            <a:xfrm>
              <a:off x="4545222" y="5261854"/>
              <a:ext cx="63754" cy="58522"/>
            </a:xfrm>
            <a:custGeom>
              <a:avLst/>
              <a:gdLst/>
              <a:ahLst/>
              <a:cxnLst/>
              <a:rect l="l" t="t" r="r" b="b"/>
              <a:pathLst>
                <a:path w="63754" h="58522">
                  <a:moveTo>
                    <a:pt x="31877" y="58522"/>
                  </a:moveTo>
                  <a:cubicBezTo>
                    <a:pt x="49479" y="58522"/>
                    <a:pt x="63755" y="45415"/>
                    <a:pt x="63755" y="29261"/>
                  </a:cubicBezTo>
                  <a:cubicBezTo>
                    <a:pt x="63755"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53" name="Freeform 52"/>
            <p:cNvSpPr/>
            <p:nvPr/>
          </p:nvSpPr>
          <p:spPr>
            <a:xfrm>
              <a:off x="4381835" y="5300486"/>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54" name="Freeform 53"/>
            <p:cNvSpPr/>
            <p:nvPr/>
          </p:nvSpPr>
          <p:spPr>
            <a:xfrm>
              <a:off x="4431471" y="5341405"/>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55" name="Freeform 54"/>
            <p:cNvSpPr/>
            <p:nvPr/>
          </p:nvSpPr>
          <p:spPr>
            <a:xfrm>
              <a:off x="4411723" y="5386111"/>
              <a:ext cx="63754" cy="58521"/>
            </a:xfrm>
            <a:custGeom>
              <a:avLst/>
              <a:gdLst/>
              <a:ahLst/>
              <a:cxnLst/>
              <a:rect l="l" t="t" r="r" b="b"/>
              <a:pathLst>
                <a:path w="63754" h="58521">
                  <a:moveTo>
                    <a:pt x="31877" y="58521"/>
                  </a:moveTo>
                  <a:cubicBezTo>
                    <a:pt x="49479" y="58521"/>
                    <a:pt x="63755" y="45415"/>
                    <a:pt x="63755" y="29261"/>
                  </a:cubicBezTo>
                  <a:cubicBezTo>
                    <a:pt x="63755"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56" name="Freeform 55"/>
            <p:cNvSpPr/>
            <p:nvPr/>
          </p:nvSpPr>
          <p:spPr>
            <a:xfrm>
              <a:off x="4347961" y="5342323"/>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57" name="Freeform 56"/>
            <p:cNvSpPr/>
            <p:nvPr/>
          </p:nvSpPr>
          <p:spPr>
            <a:xfrm>
              <a:off x="4318073" y="5371580"/>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58" name="Freeform 57"/>
            <p:cNvSpPr/>
            <p:nvPr/>
          </p:nvSpPr>
          <p:spPr>
            <a:xfrm>
              <a:off x="4286193" y="543010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59" name="Freeform 58"/>
            <p:cNvSpPr/>
            <p:nvPr/>
          </p:nvSpPr>
          <p:spPr>
            <a:xfrm>
              <a:off x="4196750" y="5430103"/>
              <a:ext cx="63754" cy="58522"/>
            </a:xfrm>
            <a:custGeom>
              <a:avLst/>
              <a:gdLst/>
              <a:ahLst/>
              <a:cxnLst/>
              <a:rect l="l" t="t" r="r" b="b"/>
              <a:pathLst>
                <a:path w="63754" h="58522">
                  <a:moveTo>
                    <a:pt x="31878" y="58522"/>
                  </a:moveTo>
                  <a:cubicBezTo>
                    <a:pt x="49480" y="58522"/>
                    <a:pt x="63755" y="45416"/>
                    <a:pt x="63755" y="29261"/>
                  </a:cubicBezTo>
                  <a:cubicBezTo>
                    <a:pt x="63755" y="13094"/>
                    <a:pt x="49480" y="0"/>
                    <a:pt x="31878" y="0"/>
                  </a:cubicBezTo>
                  <a:cubicBezTo>
                    <a:pt x="14275" y="0"/>
                    <a:pt x="0" y="13094"/>
                    <a:pt x="0" y="29261"/>
                  </a:cubicBezTo>
                  <a:cubicBezTo>
                    <a:pt x="0" y="45416"/>
                    <a:pt x="14275" y="58522"/>
                    <a:pt x="31878" y="58522"/>
                  </a:cubicBezTo>
                </a:path>
              </a:pathLst>
            </a:custGeom>
            <a:solidFill>
              <a:srgbClr val="8A8A8C"/>
            </a:solidFill>
          </p:spPr>
        </p:sp>
        <p:sp>
          <p:nvSpPr>
            <p:cNvPr id="60" name="Freeform 59"/>
            <p:cNvSpPr/>
            <p:nvPr/>
          </p:nvSpPr>
          <p:spPr>
            <a:xfrm>
              <a:off x="4164869" y="5559949"/>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61" name="Freeform 60"/>
            <p:cNvSpPr/>
            <p:nvPr/>
          </p:nvSpPr>
          <p:spPr>
            <a:xfrm>
              <a:off x="4347961" y="5530683"/>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62" name="Freeform 61"/>
            <p:cNvSpPr/>
            <p:nvPr/>
          </p:nvSpPr>
          <p:spPr>
            <a:xfrm>
              <a:off x="4463352" y="5618467"/>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63" name="Freeform 62"/>
            <p:cNvSpPr/>
            <p:nvPr/>
          </p:nvSpPr>
          <p:spPr>
            <a:xfrm>
              <a:off x="4101108" y="557142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64" name="Freeform 63"/>
            <p:cNvSpPr/>
            <p:nvPr/>
          </p:nvSpPr>
          <p:spPr>
            <a:xfrm>
              <a:off x="3892333" y="5473895"/>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65" name="Freeform 64"/>
            <p:cNvSpPr/>
            <p:nvPr/>
          </p:nvSpPr>
          <p:spPr>
            <a:xfrm>
              <a:off x="3789053" y="5386111"/>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66" name="Freeform 65"/>
            <p:cNvSpPr/>
            <p:nvPr/>
          </p:nvSpPr>
          <p:spPr>
            <a:xfrm>
              <a:off x="3675145" y="5320376"/>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67" name="Freeform 66"/>
            <p:cNvSpPr/>
            <p:nvPr/>
          </p:nvSpPr>
          <p:spPr>
            <a:xfrm>
              <a:off x="3820935" y="5271225"/>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68" name="Freeform 67"/>
            <p:cNvSpPr/>
            <p:nvPr/>
          </p:nvSpPr>
          <p:spPr>
            <a:xfrm>
              <a:off x="3956095" y="5196017"/>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69" name="Freeform 68"/>
            <p:cNvSpPr/>
            <p:nvPr/>
          </p:nvSpPr>
          <p:spPr>
            <a:xfrm>
              <a:off x="3892333" y="5312148"/>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70" name="Freeform 69"/>
            <p:cNvSpPr/>
            <p:nvPr/>
          </p:nvSpPr>
          <p:spPr>
            <a:xfrm>
              <a:off x="4011554" y="5312148"/>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71" name="Freeform 70"/>
            <p:cNvSpPr/>
            <p:nvPr/>
          </p:nvSpPr>
          <p:spPr>
            <a:xfrm>
              <a:off x="4062674" y="5275879"/>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72" name="Freeform 71"/>
            <p:cNvSpPr/>
            <p:nvPr/>
          </p:nvSpPr>
          <p:spPr>
            <a:xfrm>
              <a:off x="4030793" y="5232597"/>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73" name="Freeform 72"/>
            <p:cNvSpPr/>
            <p:nvPr/>
          </p:nvSpPr>
          <p:spPr>
            <a:xfrm>
              <a:off x="4146825" y="5225282"/>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74" name="Freeform 73"/>
            <p:cNvSpPr/>
            <p:nvPr/>
          </p:nvSpPr>
          <p:spPr>
            <a:xfrm>
              <a:off x="4062674" y="5188091"/>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75" name="Freeform 74"/>
            <p:cNvSpPr/>
            <p:nvPr/>
          </p:nvSpPr>
          <p:spPr>
            <a:xfrm>
              <a:off x="4069227" y="5121646"/>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76" name="Freeform 75"/>
            <p:cNvSpPr/>
            <p:nvPr/>
          </p:nvSpPr>
          <p:spPr>
            <a:xfrm>
              <a:off x="4043435" y="5082635"/>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77" name="Freeform 76"/>
            <p:cNvSpPr/>
            <p:nvPr/>
          </p:nvSpPr>
          <p:spPr>
            <a:xfrm>
              <a:off x="3924215" y="5071046"/>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78" name="Freeform 77"/>
            <p:cNvSpPr/>
            <p:nvPr/>
          </p:nvSpPr>
          <p:spPr>
            <a:xfrm>
              <a:off x="3872739" y="5100311"/>
              <a:ext cx="63754" cy="58522"/>
            </a:xfrm>
            <a:custGeom>
              <a:avLst/>
              <a:gdLst/>
              <a:ahLst/>
              <a:cxnLst/>
              <a:rect l="l" t="t" r="r" b="b"/>
              <a:pathLst>
                <a:path w="63754" h="58522">
                  <a:moveTo>
                    <a:pt x="31877" y="58521"/>
                  </a:moveTo>
                  <a:cubicBezTo>
                    <a:pt x="49479" y="58521"/>
                    <a:pt x="63755" y="45415"/>
                    <a:pt x="63755" y="29261"/>
                  </a:cubicBezTo>
                  <a:cubicBezTo>
                    <a:pt x="63755"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79" name="Freeform 78"/>
            <p:cNvSpPr/>
            <p:nvPr/>
          </p:nvSpPr>
          <p:spPr>
            <a:xfrm>
              <a:off x="3872739" y="5141154"/>
              <a:ext cx="63754" cy="58522"/>
            </a:xfrm>
            <a:custGeom>
              <a:avLst/>
              <a:gdLst/>
              <a:ahLst/>
              <a:cxnLst/>
              <a:rect l="l" t="t" r="r" b="b"/>
              <a:pathLst>
                <a:path w="63754" h="58522">
                  <a:moveTo>
                    <a:pt x="31877" y="58522"/>
                  </a:moveTo>
                  <a:cubicBezTo>
                    <a:pt x="49479" y="58522"/>
                    <a:pt x="63755" y="45416"/>
                    <a:pt x="63755" y="29261"/>
                  </a:cubicBezTo>
                  <a:cubicBezTo>
                    <a:pt x="63755"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80" name="Freeform 79"/>
            <p:cNvSpPr/>
            <p:nvPr/>
          </p:nvSpPr>
          <p:spPr>
            <a:xfrm>
              <a:off x="3820935" y="5174066"/>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81" name="Freeform 80"/>
            <p:cNvSpPr/>
            <p:nvPr/>
          </p:nvSpPr>
          <p:spPr>
            <a:xfrm>
              <a:off x="3725292" y="5183450"/>
              <a:ext cx="63754" cy="58522"/>
            </a:xfrm>
            <a:custGeom>
              <a:avLst/>
              <a:gdLst/>
              <a:ahLst/>
              <a:cxnLst/>
              <a:rect l="l" t="t" r="r" b="b"/>
              <a:pathLst>
                <a:path w="63754" h="58522">
                  <a:moveTo>
                    <a:pt x="31877" y="58521"/>
                  </a:moveTo>
                  <a:cubicBezTo>
                    <a:pt x="49480" y="58521"/>
                    <a:pt x="63755" y="45415"/>
                    <a:pt x="63755" y="29261"/>
                  </a:cubicBezTo>
                  <a:cubicBezTo>
                    <a:pt x="63755" y="13093"/>
                    <a:pt x="49480" y="0"/>
                    <a:pt x="31877" y="0"/>
                  </a:cubicBezTo>
                  <a:cubicBezTo>
                    <a:pt x="14275" y="0"/>
                    <a:pt x="0" y="13093"/>
                    <a:pt x="0" y="29261"/>
                  </a:cubicBezTo>
                  <a:cubicBezTo>
                    <a:pt x="0" y="45415"/>
                    <a:pt x="14275" y="58521"/>
                    <a:pt x="31877" y="58521"/>
                  </a:cubicBezTo>
                </a:path>
              </a:pathLst>
            </a:custGeom>
            <a:solidFill>
              <a:srgbClr val="8A8A8C"/>
            </a:solidFill>
          </p:spPr>
        </p:sp>
        <p:sp>
          <p:nvSpPr>
            <p:cNvPr id="82" name="Freeform 81"/>
            <p:cNvSpPr/>
            <p:nvPr/>
          </p:nvSpPr>
          <p:spPr>
            <a:xfrm>
              <a:off x="3725292" y="5129572"/>
              <a:ext cx="63754" cy="58521"/>
            </a:xfrm>
            <a:custGeom>
              <a:avLst/>
              <a:gdLst/>
              <a:ahLst/>
              <a:cxnLst/>
              <a:rect l="l" t="t" r="r" b="b"/>
              <a:pathLst>
                <a:path w="63754" h="58521">
                  <a:moveTo>
                    <a:pt x="31877" y="58521"/>
                  </a:moveTo>
                  <a:cubicBezTo>
                    <a:pt x="49480" y="58521"/>
                    <a:pt x="63755" y="45415"/>
                    <a:pt x="63755" y="29260"/>
                  </a:cubicBezTo>
                  <a:cubicBezTo>
                    <a:pt x="63755" y="13094"/>
                    <a:pt x="49480" y="0"/>
                    <a:pt x="31877" y="0"/>
                  </a:cubicBezTo>
                  <a:cubicBezTo>
                    <a:pt x="14275" y="0"/>
                    <a:pt x="0" y="13094"/>
                    <a:pt x="0" y="29260"/>
                  </a:cubicBezTo>
                  <a:cubicBezTo>
                    <a:pt x="0" y="45415"/>
                    <a:pt x="14275" y="58521"/>
                    <a:pt x="31877" y="58521"/>
                  </a:cubicBezTo>
                </a:path>
              </a:pathLst>
            </a:custGeom>
            <a:solidFill>
              <a:srgbClr val="8A8A8C"/>
            </a:solidFill>
          </p:spPr>
        </p:sp>
        <p:sp>
          <p:nvSpPr>
            <p:cNvPr id="83" name="Freeform 82"/>
            <p:cNvSpPr/>
            <p:nvPr/>
          </p:nvSpPr>
          <p:spPr>
            <a:xfrm>
              <a:off x="3757172" y="4986165"/>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84" name="Freeform 83"/>
            <p:cNvSpPr/>
            <p:nvPr/>
          </p:nvSpPr>
          <p:spPr>
            <a:xfrm>
              <a:off x="3860452" y="4898381"/>
              <a:ext cx="63754" cy="58521"/>
            </a:xfrm>
            <a:custGeom>
              <a:avLst/>
              <a:gdLst/>
              <a:ahLst/>
              <a:cxnLst/>
              <a:rect l="l" t="t" r="r" b="b"/>
              <a:pathLst>
                <a:path w="63754" h="58521">
                  <a:moveTo>
                    <a:pt x="31877" y="58521"/>
                  </a:moveTo>
                  <a:cubicBezTo>
                    <a:pt x="49479" y="58521"/>
                    <a:pt x="63754" y="45415"/>
                    <a:pt x="63754" y="29260"/>
                  </a:cubicBezTo>
                  <a:cubicBezTo>
                    <a:pt x="63754" y="13093"/>
                    <a:pt x="49479" y="0"/>
                    <a:pt x="31877" y="0"/>
                  </a:cubicBezTo>
                  <a:cubicBezTo>
                    <a:pt x="14275" y="0"/>
                    <a:pt x="0" y="13093"/>
                    <a:pt x="0" y="29260"/>
                  </a:cubicBezTo>
                  <a:cubicBezTo>
                    <a:pt x="0" y="45415"/>
                    <a:pt x="14275" y="58521"/>
                    <a:pt x="31877" y="58521"/>
                  </a:cubicBezTo>
                </a:path>
              </a:pathLst>
            </a:custGeom>
            <a:solidFill>
              <a:srgbClr val="8A8A8C"/>
            </a:solidFill>
          </p:spPr>
        </p:sp>
        <p:sp>
          <p:nvSpPr>
            <p:cNvPr id="85" name="Freeform 84"/>
            <p:cNvSpPr/>
            <p:nvPr/>
          </p:nvSpPr>
          <p:spPr>
            <a:xfrm>
              <a:off x="3625222" y="4708542"/>
              <a:ext cx="63754" cy="58521"/>
            </a:xfrm>
            <a:custGeom>
              <a:avLst/>
              <a:gdLst/>
              <a:ahLst/>
              <a:cxnLst/>
              <a:rect l="l" t="t" r="r" b="b"/>
              <a:pathLst>
                <a:path w="63754" h="58521">
                  <a:moveTo>
                    <a:pt x="31878" y="58521"/>
                  </a:moveTo>
                  <a:cubicBezTo>
                    <a:pt x="49480" y="58521"/>
                    <a:pt x="63755" y="45415"/>
                    <a:pt x="63755" y="29261"/>
                  </a:cubicBezTo>
                  <a:cubicBezTo>
                    <a:pt x="63755" y="13094"/>
                    <a:pt x="49480" y="0"/>
                    <a:pt x="31878" y="0"/>
                  </a:cubicBezTo>
                  <a:cubicBezTo>
                    <a:pt x="14276" y="0"/>
                    <a:pt x="0" y="13094"/>
                    <a:pt x="0" y="29261"/>
                  </a:cubicBezTo>
                  <a:cubicBezTo>
                    <a:pt x="0" y="45415"/>
                    <a:pt x="14276" y="58521"/>
                    <a:pt x="31878" y="58521"/>
                  </a:cubicBezTo>
                </a:path>
              </a:pathLst>
            </a:custGeom>
            <a:solidFill>
              <a:srgbClr val="8A8A8C"/>
            </a:solidFill>
          </p:spPr>
        </p:sp>
        <p:sp>
          <p:nvSpPr>
            <p:cNvPr id="86" name="Freeform 85"/>
            <p:cNvSpPr/>
            <p:nvPr/>
          </p:nvSpPr>
          <p:spPr>
            <a:xfrm>
              <a:off x="3956095" y="4915292"/>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87" name="Freeform 86"/>
            <p:cNvSpPr/>
            <p:nvPr/>
          </p:nvSpPr>
          <p:spPr>
            <a:xfrm>
              <a:off x="4069227" y="4980317"/>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88" name="Freeform 87"/>
            <p:cNvSpPr/>
            <p:nvPr/>
          </p:nvSpPr>
          <p:spPr>
            <a:xfrm>
              <a:off x="4132988" y="5025940"/>
              <a:ext cx="63754" cy="58521"/>
            </a:xfrm>
            <a:custGeom>
              <a:avLst/>
              <a:gdLst/>
              <a:ahLst/>
              <a:cxnLst/>
              <a:rect l="l" t="t" r="r" b="b"/>
              <a:pathLst>
                <a:path w="63754" h="58521">
                  <a:moveTo>
                    <a:pt x="31877" y="58521"/>
                  </a:moveTo>
                  <a:cubicBezTo>
                    <a:pt x="49479" y="58521"/>
                    <a:pt x="63754" y="45415"/>
                    <a:pt x="63754" y="29260"/>
                  </a:cubicBezTo>
                  <a:cubicBezTo>
                    <a:pt x="63754" y="13094"/>
                    <a:pt x="49479" y="0"/>
                    <a:pt x="31877" y="0"/>
                  </a:cubicBezTo>
                  <a:cubicBezTo>
                    <a:pt x="14275" y="0"/>
                    <a:pt x="0" y="13094"/>
                    <a:pt x="0" y="29260"/>
                  </a:cubicBezTo>
                  <a:cubicBezTo>
                    <a:pt x="0" y="45415"/>
                    <a:pt x="14275" y="58521"/>
                    <a:pt x="31877" y="58521"/>
                  </a:cubicBezTo>
                </a:path>
              </a:pathLst>
            </a:custGeom>
            <a:solidFill>
              <a:srgbClr val="8A8A8C"/>
            </a:solidFill>
          </p:spPr>
        </p:sp>
        <p:sp>
          <p:nvSpPr>
            <p:cNvPr id="89" name="Freeform 88"/>
            <p:cNvSpPr/>
            <p:nvPr/>
          </p:nvSpPr>
          <p:spPr>
            <a:xfrm>
              <a:off x="4196750" y="5012532"/>
              <a:ext cx="63754" cy="58522"/>
            </a:xfrm>
            <a:custGeom>
              <a:avLst/>
              <a:gdLst/>
              <a:ahLst/>
              <a:cxnLst/>
              <a:rect l="l" t="t" r="r" b="b"/>
              <a:pathLst>
                <a:path w="63754" h="58522">
                  <a:moveTo>
                    <a:pt x="31878" y="58521"/>
                  </a:moveTo>
                  <a:cubicBezTo>
                    <a:pt x="49480" y="58521"/>
                    <a:pt x="63755" y="45415"/>
                    <a:pt x="63755" y="29261"/>
                  </a:cubicBezTo>
                  <a:cubicBezTo>
                    <a:pt x="63755" y="13094"/>
                    <a:pt x="49480" y="0"/>
                    <a:pt x="31878" y="0"/>
                  </a:cubicBezTo>
                  <a:cubicBezTo>
                    <a:pt x="14275" y="0"/>
                    <a:pt x="0" y="13094"/>
                    <a:pt x="0" y="29261"/>
                  </a:cubicBezTo>
                  <a:cubicBezTo>
                    <a:pt x="0" y="45415"/>
                    <a:pt x="14275" y="58521"/>
                    <a:pt x="31878" y="58521"/>
                  </a:cubicBezTo>
                </a:path>
              </a:pathLst>
            </a:custGeom>
            <a:solidFill>
              <a:srgbClr val="8A8A8C"/>
            </a:solidFill>
          </p:spPr>
        </p:sp>
        <p:sp>
          <p:nvSpPr>
            <p:cNvPr id="90" name="Freeform 89"/>
            <p:cNvSpPr/>
            <p:nvPr/>
          </p:nvSpPr>
          <p:spPr>
            <a:xfrm>
              <a:off x="4196750" y="4967418"/>
              <a:ext cx="63754" cy="58521"/>
            </a:xfrm>
            <a:custGeom>
              <a:avLst/>
              <a:gdLst/>
              <a:ahLst/>
              <a:cxnLst/>
              <a:rect l="l" t="t" r="r" b="b"/>
              <a:pathLst>
                <a:path w="63754" h="58521">
                  <a:moveTo>
                    <a:pt x="31878" y="58521"/>
                  </a:moveTo>
                  <a:cubicBezTo>
                    <a:pt x="49480" y="58521"/>
                    <a:pt x="63755" y="45415"/>
                    <a:pt x="63755" y="29261"/>
                  </a:cubicBezTo>
                  <a:cubicBezTo>
                    <a:pt x="63755" y="13094"/>
                    <a:pt x="49480" y="0"/>
                    <a:pt x="31878" y="0"/>
                  </a:cubicBezTo>
                  <a:cubicBezTo>
                    <a:pt x="14275" y="0"/>
                    <a:pt x="0" y="13094"/>
                    <a:pt x="0" y="29261"/>
                  </a:cubicBezTo>
                  <a:cubicBezTo>
                    <a:pt x="0" y="45415"/>
                    <a:pt x="14275" y="58521"/>
                    <a:pt x="31878" y="58521"/>
                  </a:cubicBezTo>
                </a:path>
              </a:pathLst>
            </a:custGeom>
            <a:solidFill>
              <a:srgbClr val="8A8A8C"/>
            </a:solidFill>
          </p:spPr>
        </p:sp>
        <p:sp>
          <p:nvSpPr>
            <p:cNvPr id="91" name="Freeform 90"/>
            <p:cNvSpPr/>
            <p:nvPr/>
          </p:nvSpPr>
          <p:spPr>
            <a:xfrm>
              <a:off x="4210587" y="5082635"/>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92" name="Freeform 91"/>
            <p:cNvSpPr/>
            <p:nvPr/>
          </p:nvSpPr>
          <p:spPr>
            <a:xfrm>
              <a:off x="4254312" y="5129572"/>
              <a:ext cx="63754" cy="58521"/>
            </a:xfrm>
            <a:custGeom>
              <a:avLst/>
              <a:gdLst/>
              <a:ahLst/>
              <a:cxnLst/>
              <a:rect l="l" t="t" r="r" b="b"/>
              <a:pathLst>
                <a:path w="63754" h="58521">
                  <a:moveTo>
                    <a:pt x="31877" y="58521"/>
                  </a:moveTo>
                  <a:cubicBezTo>
                    <a:pt x="49479" y="58521"/>
                    <a:pt x="63754" y="45415"/>
                    <a:pt x="63754" y="29260"/>
                  </a:cubicBezTo>
                  <a:cubicBezTo>
                    <a:pt x="63754" y="13094"/>
                    <a:pt x="49479" y="0"/>
                    <a:pt x="31877" y="0"/>
                  </a:cubicBezTo>
                  <a:cubicBezTo>
                    <a:pt x="14275" y="0"/>
                    <a:pt x="0" y="13094"/>
                    <a:pt x="0" y="29260"/>
                  </a:cubicBezTo>
                  <a:cubicBezTo>
                    <a:pt x="0" y="45415"/>
                    <a:pt x="14275" y="58521"/>
                    <a:pt x="31877" y="58521"/>
                  </a:cubicBezTo>
                </a:path>
              </a:pathLst>
            </a:custGeom>
            <a:solidFill>
              <a:srgbClr val="8A8A8C"/>
            </a:solidFill>
          </p:spPr>
        </p:sp>
        <p:sp>
          <p:nvSpPr>
            <p:cNvPr id="93" name="Freeform 92"/>
            <p:cNvSpPr/>
            <p:nvPr/>
          </p:nvSpPr>
          <p:spPr>
            <a:xfrm>
              <a:off x="4318073" y="5100311"/>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94" name="Freeform 93"/>
            <p:cNvSpPr/>
            <p:nvPr/>
          </p:nvSpPr>
          <p:spPr>
            <a:xfrm>
              <a:off x="4477188" y="5063124"/>
              <a:ext cx="63754" cy="58522"/>
            </a:xfrm>
            <a:custGeom>
              <a:avLst/>
              <a:gdLst/>
              <a:ahLst/>
              <a:cxnLst/>
              <a:rect l="l" t="t" r="r" b="b"/>
              <a:pathLst>
                <a:path w="63754" h="58522">
                  <a:moveTo>
                    <a:pt x="31878" y="58522"/>
                  </a:moveTo>
                  <a:cubicBezTo>
                    <a:pt x="49480" y="58522"/>
                    <a:pt x="63755" y="45416"/>
                    <a:pt x="63755" y="29261"/>
                  </a:cubicBezTo>
                  <a:cubicBezTo>
                    <a:pt x="63755" y="13094"/>
                    <a:pt x="49480" y="0"/>
                    <a:pt x="31878" y="0"/>
                  </a:cubicBezTo>
                  <a:cubicBezTo>
                    <a:pt x="14276" y="0"/>
                    <a:pt x="0" y="13094"/>
                    <a:pt x="0" y="29261"/>
                  </a:cubicBezTo>
                  <a:cubicBezTo>
                    <a:pt x="0" y="45416"/>
                    <a:pt x="14276" y="58522"/>
                    <a:pt x="31878" y="58522"/>
                  </a:cubicBezTo>
                </a:path>
              </a:pathLst>
            </a:custGeom>
            <a:solidFill>
              <a:srgbClr val="8A8A8C"/>
            </a:solidFill>
          </p:spPr>
        </p:sp>
        <p:sp>
          <p:nvSpPr>
            <p:cNvPr id="95" name="Freeform 94"/>
            <p:cNvSpPr/>
            <p:nvPr/>
          </p:nvSpPr>
          <p:spPr>
            <a:xfrm>
              <a:off x="4413716" y="492763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96" name="Freeform 95"/>
            <p:cNvSpPr/>
            <p:nvPr/>
          </p:nvSpPr>
          <p:spPr>
            <a:xfrm>
              <a:off x="4379842" y="4886035"/>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97" name="Freeform 96"/>
            <p:cNvSpPr/>
            <p:nvPr/>
          </p:nvSpPr>
          <p:spPr>
            <a:xfrm>
              <a:off x="4349954" y="4827521"/>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98" name="Freeform 97"/>
            <p:cNvSpPr/>
            <p:nvPr/>
          </p:nvSpPr>
          <p:spPr>
            <a:xfrm>
              <a:off x="4254312" y="4827521"/>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99" name="Freeform 98"/>
            <p:cNvSpPr/>
            <p:nvPr/>
          </p:nvSpPr>
          <p:spPr>
            <a:xfrm>
              <a:off x="4260510" y="4891526"/>
              <a:ext cx="63754" cy="58522"/>
            </a:xfrm>
            <a:custGeom>
              <a:avLst/>
              <a:gdLst/>
              <a:ahLst/>
              <a:cxnLst/>
              <a:rect l="l" t="t" r="r" b="b"/>
              <a:pathLst>
                <a:path w="63754" h="58522">
                  <a:moveTo>
                    <a:pt x="31877" y="58521"/>
                  </a:moveTo>
                  <a:cubicBezTo>
                    <a:pt x="49479" y="58521"/>
                    <a:pt x="63754" y="45415"/>
                    <a:pt x="63754" y="29260"/>
                  </a:cubicBezTo>
                  <a:cubicBezTo>
                    <a:pt x="63754" y="13094"/>
                    <a:pt x="49479" y="0"/>
                    <a:pt x="31877" y="0"/>
                  </a:cubicBezTo>
                  <a:cubicBezTo>
                    <a:pt x="14275" y="0"/>
                    <a:pt x="0" y="13094"/>
                    <a:pt x="0" y="29260"/>
                  </a:cubicBezTo>
                  <a:cubicBezTo>
                    <a:pt x="0" y="45415"/>
                    <a:pt x="14275" y="58521"/>
                    <a:pt x="31877" y="58521"/>
                  </a:cubicBezTo>
                </a:path>
              </a:pathLst>
            </a:custGeom>
            <a:solidFill>
              <a:srgbClr val="8A8A8C"/>
            </a:solidFill>
          </p:spPr>
        </p:sp>
        <p:sp>
          <p:nvSpPr>
            <p:cNvPr id="100" name="Freeform 99"/>
            <p:cNvSpPr/>
            <p:nvPr/>
          </p:nvSpPr>
          <p:spPr>
            <a:xfrm>
              <a:off x="4164869" y="4774476"/>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01" name="Freeform 100"/>
            <p:cNvSpPr/>
            <p:nvPr/>
          </p:nvSpPr>
          <p:spPr>
            <a:xfrm>
              <a:off x="4292391" y="4512859"/>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02" name="Freeform 101"/>
            <p:cNvSpPr/>
            <p:nvPr/>
          </p:nvSpPr>
          <p:spPr>
            <a:xfrm>
              <a:off x="4286193" y="4666577"/>
              <a:ext cx="63754" cy="58521"/>
            </a:xfrm>
            <a:custGeom>
              <a:avLst/>
              <a:gdLst/>
              <a:ahLst/>
              <a:cxnLst/>
              <a:rect l="l" t="t" r="r" b="b"/>
              <a:pathLst>
                <a:path w="63754" h="58521">
                  <a:moveTo>
                    <a:pt x="31877" y="58521"/>
                  </a:moveTo>
                  <a:cubicBezTo>
                    <a:pt x="49479" y="58521"/>
                    <a:pt x="63754" y="45415"/>
                    <a:pt x="63754" y="29260"/>
                  </a:cubicBezTo>
                  <a:cubicBezTo>
                    <a:pt x="63754" y="13093"/>
                    <a:pt x="49479" y="0"/>
                    <a:pt x="31877" y="0"/>
                  </a:cubicBezTo>
                  <a:cubicBezTo>
                    <a:pt x="14275" y="0"/>
                    <a:pt x="0" y="13093"/>
                    <a:pt x="0" y="29260"/>
                  </a:cubicBezTo>
                  <a:cubicBezTo>
                    <a:pt x="0" y="45415"/>
                    <a:pt x="14275" y="58521"/>
                    <a:pt x="31877" y="58521"/>
                  </a:cubicBezTo>
                </a:path>
              </a:pathLst>
            </a:custGeom>
            <a:solidFill>
              <a:srgbClr val="8A8A8C"/>
            </a:solidFill>
          </p:spPr>
        </p:sp>
        <p:sp>
          <p:nvSpPr>
            <p:cNvPr id="103" name="Freeform 102"/>
            <p:cNvSpPr/>
            <p:nvPr/>
          </p:nvSpPr>
          <p:spPr>
            <a:xfrm>
              <a:off x="4324272" y="4708542"/>
              <a:ext cx="63754" cy="58521"/>
            </a:xfrm>
            <a:custGeom>
              <a:avLst/>
              <a:gdLst/>
              <a:ahLst/>
              <a:cxnLst/>
              <a:rect l="l" t="t" r="r" b="b"/>
              <a:pathLst>
                <a:path w="63754" h="58521">
                  <a:moveTo>
                    <a:pt x="31878" y="58521"/>
                  </a:moveTo>
                  <a:cubicBezTo>
                    <a:pt x="49480" y="58521"/>
                    <a:pt x="63755" y="45415"/>
                    <a:pt x="63755" y="29261"/>
                  </a:cubicBezTo>
                  <a:cubicBezTo>
                    <a:pt x="63755" y="13094"/>
                    <a:pt x="49480" y="0"/>
                    <a:pt x="31878" y="0"/>
                  </a:cubicBezTo>
                  <a:cubicBezTo>
                    <a:pt x="14276" y="0"/>
                    <a:pt x="0" y="13094"/>
                    <a:pt x="0" y="29261"/>
                  </a:cubicBezTo>
                  <a:cubicBezTo>
                    <a:pt x="0" y="45415"/>
                    <a:pt x="14276" y="58521"/>
                    <a:pt x="31878" y="58521"/>
                  </a:cubicBezTo>
                </a:path>
              </a:pathLst>
            </a:custGeom>
            <a:solidFill>
              <a:srgbClr val="8A8A8C"/>
            </a:solidFill>
          </p:spPr>
        </p:sp>
        <p:sp>
          <p:nvSpPr>
            <p:cNvPr id="104" name="Freeform 103"/>
            <p:cNvSpPr/>
            <p:nvPr/>
          </p:nvSpPr>
          <p:spPr>
            <a:xfrm>
              <a:off x="4399591" y="4754361"/>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05" name="Freeform 104"/>
            <p:cNvSpPr/>
            <p:nvPr/>
          </p:nvSpPr>
          <p:spPr>
            <a:xfrm>
              <a:off x="4563156" y="483985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06" name="Freeform 105"/>
            <p:cNvSpPr/>
            <p:nvPr/>
          </p:nvSpPr>
          <p:spPr>
            <a:xfrm>
              <a:off x="4535040" y="4803742"/>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07" name="Freeform 106"/>
            <p:cNvSpPr/>
            <p:nvPr/>
          </p:nvSpPr>
          <p:spPr>
            <a:xfrm>
              <a:off x="4577103" y="474522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08" name="Freeform 107"/>
            <p:cNvSpPr/>
            <p:nvPr/>
          </p:nvSpPr>
          <p:spPr>
            <a:xfrm>
              <a:off x="4531275" y="4679276"/>
              <a:ext cx="63754" cy="58521"/>
            </a:xfrm>
            <a:custGeom>
              <a:avLst/>
              <a:gdLst/>
              <a:ahLst/>
              <a:cxnLst/>
              <a:rect l="l" t="t" r="r" b="b"/>
              <a:pathLst>
                <a:path w="63754" h="58521">
                  <a:moveTo>
                    <a:pt x="31877" y="58521"/>
                  </a:moveTo>
                  <a:cubicBezTo>
                    <a:pt x="49479" y="58521"/>
                    <a:pt x="63754" y="45415"/>
                    <a:pt x="63754" y="29260"/>
                  </a:cubicBezTo>
                  <a:cubicBezTo>
                    <a:pt x="63754" y="13093"/>
                    <a:pt x="49479" y="0"/>
                    <a:pt x="31877" y="0"/>
                  </a:cubicBezTo>
                  <a:cubicBezTo>
                    <a:pt x="14275" y="0"/>
                    <a:pt x="0" y="13093"/>
                    <a:pt x="0" y="29260"/>
                  </a:cubicBezTo>
                  <a:cubicBezTo>
                    <a:pt x="0" y="45415"/>
                    <a:pt x="14275" y="58521"/>
                    <a:pt x="31877" y="58521"/>
                  </a:cubicBezTo>
                </a:path>
              </a:pathLst>
            </a:custGeom>
            <a:solidFill>
              <a:srgbClr val="8A8A8C"/>
            </a:solidFill>
          </p:spPr>
        </p:sp>
        <p:sp>
          <p:nvSpPr>
            <p:cNvPr id="109" name="Freeform 108"/>
            <p:cNvSpPr/>
            <p:nvPr/>
          </p:nvSpPr>
          <p:spPr>
            <a:xfrm>
              <a:off x="4566919" y="4637325"/>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110" name="Freeform 109"/>
            <p:cNvSpPr/>
            <p:nvPr/>
          </p:nvSpPr>
          <p:spPr>
            <a:xfrm>
              <a:off x="4717579" y="4503815"/>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11" name="Freeform 110"/>
            <p:cNvSpPr/>
            <p:nvPr/>
          </p:nvSpPr>
          <p:spPr>
            <a:xfrm>
              <a:off x="4768389" y="4533081"/>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12" name="Freeform 111"/>
            <p:cNvSpPr/>
            <p:nvPr/>
          </p:nvSpPr>
          <p:spPr>
            <a:xfrm>
              <a:off x="4832148" y="4551364"/>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113" name="Freeform 112"/>
            <p:cNvSpPr/>
            <p:nvPr/>
          </p:nvSpPr>
          <p:spPr>
            <a:xfrm>
              <a:off x="4861483" y="4637325"/>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114" name="Freeform 113"/>
            <p:cNvSpPr/>
            <p:nvPr/>
          </p:nvSpPr>
          <p:spPr>
            <a:xfrm>
              <a:off x="4895911" y="4373366"/>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15" name="Freeform 114"/>
            <p:cNvSpPr/>
            <p:nvPr/>
          </p:nvSpPr>
          <p:spPr>
            <a:xfrm>
              <a:off x="5011368" y="4578802"/>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16" name="Freeform 115"/>
            <p:cNvSpPr/>
            <p:nvPr/>
          </p:nvSpPr>
          <p:spPr>
            <a:xfrm>
              <a:off x="4961775" y="4666577"/>
              <a:ext cx="63754" cy="58521"/>
            </a:xfrm>
            <a:custGeom>
              <a:avLst/>
              <a:gdLst/>
              <a:ahLst/>
              <a:cxnLst/>
              <a:rect l="l" t="t" r="r" b="b"/>
              <a:pathLst>
                <a:path w="63754" h="58521">
                  <a:moveTo>
                    <a:pt x="31877" y="58521"/>
                  </a:moveTo>
                  <a:cubicBezTo>
                    <a:pt x="49479" y="58521"/>
                    <a:pt x="63754" y="45415"/>
                    <a:pt x="63754" y="29260"/>
                  </a:cubicBezTo>
                  <a:cubicBezTo>
                    <a:pt x="63754" y="13093"/>
                    <a:pt x="49479" y="0"/>
                    <a:pt x="31877" y="0"/>
                  </a:cubicBezTo>
                  <a:cubicBezTo>
                    <a:pt x="14275" y="0"/>
                    <a:pt x="0" y="13093"/>
                    <a:pt x="0" y="29260"/>
                  </a:cubicBezTo>
                  <a:cubicBezTo>
                    <a:pt x="0" y="45415"/>
                    <a:pt x="14275" y="58521"/>
                    <a:pt x="31877" y="58521"/>
                  </a:cubicBezTo>
                </a:path>
              </a:pathLst>
            </a:custGeom>
            <a:solidFill>
              <a:srgbClr val="8A8A8C"/>
            </a:solidFill>
          </p:spPr>
        </p:sp>
        <p:sp>
          <p:nvSpPr>
            <p:cNvPr id="117" name="Freeform 116"/>
            <p:cNvSpPr/>
            <p:nvPr/>
          </p:nvSpPr>
          <p:spPr>
            <a:xfrm>
              <a:off x="4870008" y="4754361"/>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18" name="Freeform 117"/>
            <p:cNvSpPr/>
            <p:nvPr/>
          </p:nvSpPr>
          <p:spPr>
            <a:xfrm>
              <a:off x="4915725" y="4812884"/>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19" name="Freeform 118"/>
            <p:cNvSpPr/>
            <p:nvPr/>
          </p:nvSpPr>
          <p:spPr>
            <a:xfrm>
              <a:off x="4883845" y="4862260"/>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20" name="Freeform 119"/>
            <p:cNvSpPr/>
            <p:nvPr/>
          </p:nvSpPr>
          <p:spPr>
            <a:xfrm>
              <a:off x="4717579" y="4862260"/>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21" name="Freeform 120"/>
            <p:cNvSpPr/>
            <p:nvPr/>
          </p:nvSpPr>
          <p:spPr>
            <a:xfrm>
              <a:off x="4749459" y="4951060"/>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22" name="Freeform 121"/>
            <p:cNvSpPr/>
            <p:nvPr/>
          </p:nvSpPr>
          <p:spPr>
            <a:xfrm>
              <a:off x="4704626" y="4980317"/>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23" name="Freeform 122"/>
            <p:cNvSpPr/>
            <p:nvPr/>
          </p:nvSpPr>
          <p:spPr>
            <a:xfrm>
              <a:off x="4640866" y="4983266"/>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124" name="Freeform 123"/>
            <p:cNvSpPr/>
            <p:nvPr/>
          </p:nvSpPr>
          <p:spPr>
            <a:xfrm>
              <a:off x="3672157" y="5129572"/>
              <a:ext cx="63754" cy="58521"/>
            </a:xfrm>
            <a:custGeom>
              <a:avLst/>
              <a:gdLst/>
              <a:ahLst/>
              <a:cxnLst/>
              <a:rect l="l" t="t" r="r" b="b"/>
              <a:pathLst>
                <a:path w="63754" h="58521">
                  <a:moveTo>
                    <a:pt x="31877" y="58521"/>
                  </a:moveTo>
                  <a:cubicBezTo>
                    <a:pt x="49479" y="58521"/>
                    <a:pt x="63754" y="45415"/>
                    <a:pt x="63754" y="29260"/>
                  </a:cubicBezTo>
                  <a:cubicBezTo>
                    <a:pt x="63754" y="13094"/>
                    <a:pt x="49479" y="0"/>
                    <a:pt x="31877" y="0"/>
                  </a:cubicBezTo>
                  <a:cubicBezTo>
                    <a:pt x="14275" y="0"/>
                    <a:pt x="0" y="13094"/>
                    <a:pt x="0" y="29260"/>
                  </a:cubicBezTo>
                  <a:cubicBezTo>
                    <a:pt x="0" y="45415"/>
                    <a:pt x="14275" y="58521"/>
                    <a:pt x="31877" y="58521"/>
                  </a:cubicBezTo>
                </a:path>
              </a:pathLst>
            </a:custGeom>
            <a:solidFill>
              <a:srgbClr val="8A8A8C"/>
            </a:solidFill>
          </p:spPr>
        </p:sp>
        <p:sp>
          <p:nvSpPr>
            <p:cNvPr id="125" name="Freeform 124"/>
            <p:cNvSpPr/>
            <p:nvPr/>
          </p:nvSpPr>
          <p:spPr>
            <a:xfrm>
              <a:off x="3643266" y="5055197"/>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26" name="Freeform 125"/>
            <p:cNvSpPr/>
            <p:nvPr/>
          </p:nvSpPr>
          <p:spPr>
            <a:xfrm>
              <a:off x="3799679" y="5473895"/>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27" name="Freeform 126"/>
            <p:cNvSpPr/>
            <p:nvPr/>
          </p:nvSpPr>
          <p:spPr>
            <a:xfrm>
              <a:off x="3735919" y="543010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28" name="Freeform 127"/>
            <p:cNvSpPr/>
            <p:nvPr/>
          </p:nvSpPr>
          <p:spPr>
            <a:xfrm>
              <a:off x="3725292" y="5473895"/>
              <a:ext cx="63754" cy="58522"/>
            </a:xfrm>
            <a:custGeom>
              <a:avLst/>
              <a:gdLst/>
              <a:ahLst/>
              <a:cxnLst/>
              <a:rect l="l" t="t" r="r" b="b"/>
              <a:pathLst>
                <a:path w="63754" h="58522">
                  <a:moveTo>
                    <a:pt x="31877" y="58522"/>
                  </a:moveTo>
                  <a:cubicBezTo>
                    <a:pt x="49480" y="58522"/>
                    <a:pt x="63755" y="45415"/>
                    <a:pt x="63755" y="29261"/>
                  </a:cubicBezTo>
                  <a:cubicBezTo>
                    <a:pt x="63755" y="13094"/>
                    <a:pt x="49480" y="0"/>
                    <a:pt x="31877" y="0"/>
                  </a:cubicBezTo>
                  <a:cubicBezTo>
                    <a:pt x="14275" y="0"/>
                    <a:pt x="0" y="13094"/>
                    <a:pt x="0" y="29261"/>
                  </a:cubicBezTo>
                  <a:cubicBezTo>
                    <a:pt x="0" y="45415"/>
                    <a:pt x="14275" y="58522"/>
                    <a:pt x="31877" y="58522"/>
                  </a:cubicBezTo>
                </a:path>
              </a:pathLst>
            </a:custGeom>
            <a:solidFill>
              <a:srgbClr val="8A8A8C"/>
            </a:solidFill>
          </p:spPr>
        </p:sp>
        <p:sp>
          <p:nvSpPr>
            <p:cNvPr id="129" name="Freeform 128"/>
            <p:cNvSpPr/>
            <p:nvPr/>
          </p:nvSpPr>
          <p:spPr>
            <a:xfrm>
              <a:off x="3735919" y="557142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30" name="Freeform 129"/>
            <p:cNvSpPr/>
            <p:nvPr/>
          </p:nvSpPr>
          <p:spPr>
            <a:xfrm>
              <a:off x="3527477" y="557142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31" name="Freeform 130"/>
            <p:cNvSpPr/>
            <p:nvPr/>
          </p:nvSpPr>
          <p:spPr>
            <a:xfrm>
              <a:off x="3240107" y="5635033"/>
              <a:ext cx="63754" cy="58521"/>
            </a:xfrm>
            <a:custGeom>
              <a:avLst/>
              <a:gdLst/>
              <a:ahLst/>
              <a:cxnLst/>
              <a:rect l="l" t="t" r="r" b="b"/>
              <a:pathLst>
                <a:path w="63754" h="58521">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32" name="Freeform 131"/>
            <p:cNvSpPr/>
            <p:nvPr/>
          </p:nvSpPr>
          <p:spPr>
            <a:xfrm>
              <a:off x="2886432" y="5779402"/>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33" name="Freeform 132"/>
            <p:cNvSpPr/>
            <p:nvPr/>
          </p:nvSpPr>
          <p:spPr>
            <a:xfrm>
              <a:off x="2822669" y="560576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34" name="Freeform 133"/>
            <p:cNvSpPr/>
            <p:nvPr/>
          </p:nvSpPr>
          <p:spPr>
            <a:xfrm>
              <a:off x="2378333" y="5750145"/>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35" name="Freeform 134"/>
            <p:cNvSpPr/>
            <p:nvPr/>
          </p:nvSpPr>
          <p:spPr>
            <a:xfrm>
              <a:off x="2602493" y="5614808"/>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36" name="Freeform 135"/>
            <p:cNvSpPr/>
            <p:nvPr/>
          </p:nvSpPr>
          <p:spPr>
            <a:xfrm>
              <a:off x="2570612" y="5547250"/>
              <a:ext cx="63754" cy="58522"/>
            </a:xfrm>
            <a:custGeom>
              <a:avLst/>
              <a:gdLst/>
              <a:ahLst/>
              <a:cxnLst/>
              <a:rect l="l" t="t" r="r" b="b"/>
              <a:pathLst>
                <a:path w="63754" h="58522">
                  <a:moveTo>
                    <a:pt x="31877" y="58521"/>
                  </a:moveTo>
                  <a:cubicBezTo>
                    <a:pt x="49480" y="58521"/>
                    <a:pt x="63754" y="45415"/>
                    <a:pt x="63754" y="29261"/>
                  </a:cubicBezTo>
                  <a:cubicBezTo>
                    <a:pt x="63754" y="13093"/>
                    <a:pt x="49480" y="0"/>
                    <a:pt x="31877" y="0"/>
                  </a:cubicBezTo>
                  <a:cubicBezTo>
                    <a:pt x="14275" y="0"/>
                    <a:pt x="0" y="13093"/>
                    <a:pt x="0" y="29261"/>
                  </a:cubicBezTo>
                  <a:cubicBezTo>
                    <a:pt x="0" y="45415"/>
                    <a:pt x="14275" y="58521"/>
                    <a:pt x="31877" y="58521"/>
                  </a:cubicBezTo>
                </a:path>
              </a:pathLst>
            </a:custGeom>
            <a:solidFill>
              <a:srgbClr val="8A8A8C"/>
            </a:solidFill>
          </p:spPr>
        </p:sp>
        <p:sp>
          <p:nvSpPr>
            <p:cNvPr id="137" name="Freeform 136"/>
            <p:cNvSpPr/>
            <p:nvPr/>
          </p:nvSpPr>
          <p:spPr>
            <a:xfrm>
              <a:off x="2666256" y="557142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38" name="Freeform 137"/>
            <p:cNvSpPr/>
            <p:nvPr/>
          </p:nvSpPr>
          <p:spPr>
            <a:xfrm>
              <a:off x="2912778" y="5488727"/>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39" name="Freeform 138"/>
            <p:cNvSpPr/>
            <p:nvPr/>
          </p:nvSpPr>
          <p:spPr>
            <a:xfrm>
              <a:off x="3110592" y="5512910"/>
              <a:ext cx="63754" cy="58522"/>
            </a:xfrm>
            <a:custGeom>
              <a:avLst/>
              <a:gdLst/>
              <a:ahLst/>
              <a:cxnLst/>
              <a:rect l="l" t="t" r="r" b="b"/>
              <a:pathLst>
                <a:path w="63754" h="58522">
                  <a:moveTo>
                    <a:pt x="31877" y="58521"/>
                  </a:moveTo>
                  <a:cubicBezTo>
                    <a:pt x="49480" y="58521"/>
                    <a:pt x="63754" y="45415"/>
                    <a:pt x="63754" y="29261"/>
                  </a:cubicBezTo>
                  <a:cubicBezTo>
                    <a:pt x="63754" y="13093"/>
                    <a:pt x="49480" y="0"/>
                    <a:pt x="31877" y="0"/>
                  </a:cubicBezTo>
                  <a:cubicBezTo>
                    <a:pt x="14275" y="0"/>
                    <a:pt x="0" y="13093"/>
                    <a:pt x="0" y="29261"/>
                  </a:cubicBezTo>
                  <a:cubicBezTo>
                    <a:pt x="0" y="45415"/>
                    <a:pt x="14275" y="58521"/>
                    <a:pt x="31877" y="58521"/>
                  </a:cubicBezTo>
                </a:path>
              </a:pathLst>
            </a:custGeom>
            <a:solidFill>
              <a:srgbClr val="8A8A8C"/>
            </a:solidFill>
          </p:spPr>
        </p:sp>
        <p:sp>
          <p:nvSpPr>
            <p:cNvPr id="140" name="Freeform 139"/>
            <p:cNvSpPr/>
            <p:nvPr/>
          </p:nvSpPr>
          <p:spPr>
            <a:xfrm>
              <a:off x="3046664" y="5442802"/>
              <a:ext cx="63754" cy="58522"/>
            </a:xfrm>
            <a:custGeom>
              <a:avLst/>
              <a:gdLst/>
              <a:ahLst/>
              <a:cxnLst/>
              <a:rect l="l" t="t" r="r" b="b"/>
              <a:pathLst>
                <a:path w="63754" h="58522">
                  <a:moveTo>
                    <a:pt x="31877" y="58522"/>
                  </a:moveTo>
                  <a:cubicBezTo>
                    <a:pt x="49480" y="58522"/>
                    <a:pt x="63754" y="45416"/>
                    <a:pt x="63754" y="29261"/>
                  </a:cubicBezTo>
                  <a:cubicBezTo>
                    <a:pt x="63754" y="13094"/>
                    <a:pt x="49480" y="0"/>
                    <a:pt x="31877" y="0"/>
                  </a:cubicBezTo>
                  <a:cubicBezTo>
                    <a:pt x="14275" y="0"/>
                    <a:pt x="0" y="13094"/>
                    <a:pt x="0" y="29261"/>
                  </a:cubicBezTo>
                  <a:cubicBezTo>
                    <a:pt x="0" y="45416"/>
                    <a:pt x="14275" y="58522"/>
                    <a:pt x="31877" y="58522"/>
                  </a:cubicBezTo>
                </a:path>
              </a:pathLst>
            </a:custGeom>
            <a:solidFill>
              <a:srgbClr val="8A8A8C"/>
            </a:solidFill>
          </p:spPr>
        </p:sp>
        <p:sp>
          <p:nvSpPr>
            <p:cNvPr id="141" name="Freeform 140"/>
            <p:cNvSpPr/>
            <p:nvPr/>
          </p:nvSpPr>
          <p:spPr>
            <a:xfrm>
              <a:off x="3110592" y="5442802"/>
              <a:ext cx="63754" cy="58522"/>
            </a:xfrm>
            <a:custGeom>
              <a:avLst/>
              <a:gdLst/>
              <a:ahLst/>
              <a:cxnLst/>
              <a:rect l="l" t="t" r="r" b="b"/>
              <a:pathLst>
                <a:path w="63754" h="58522">
                  <a:moveTo>
                    <a:pt x="31877" y="58522"/>
                  </a:moveTo>
                  <a:cubicBezTo>
                    <a:pt x="49480" y="58522"/>
                    <a:pt x="63754" y="45416"/>
                    <a:pt x="63754" y="29261"/>
                  </a:cubicBezTo>
                  <a:cubicBezTo>
                    <a:pt x="63754" y="13094"/>
                    <a:pt x="49480" y="0"/>
                    <a:pt x="31877" y="0"/>
                  </a:cubicBezTo>
                  <a:cubicBezTo>
                    <a:pt x="14275" y="0"/>
                    <a:pt x="0" y="13094"/>
                    <a:pt x="0" y="29261"/>
                  </a:cubicBezTo>
                  <a:cubicBezTo>
                    <a:pt x="0" y="45416"/>
                    <a:pt x="14275" y="58522"/>
                    <a:pt x="31877" y="58522"/>
                  </a:cubicBezTo>
                </a:path>
              </a:pathLst>
            </a:custGeom>
            <a:solidFill>
              <a:srgbClr val="8A8A8C"/>
            </a:solidFill>
          </p:spPr>
        </p:sp>
        <p:sp>
          <p:nvSpPr>
            <p:cNvPr id="142" name="Freeform 141"/>
            <p:cNvSpPr/>
            <p:nvPr/>
          </p:nvSpPr>
          <p:spPr>
            <a:xfrm>
              <a:off x="3171034" y="5454387"/>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43" name="Freeform 142"/>
            <p:cNvSpPr/>
            <p:nvPr/>
          </p:nvSpPr>
          <p:spPr>
            <a:xfrm>
              <a:off x="3223394" y="5430205"/>
              <a:ext cx="63754" cy="58522"/>
            </a:xfrm>
            <a:custGeom>
              <a:avLst/>
              <a:gdLst/>
              <a:ahLst/>
              <a:cxnLst/>
              <a:rect l="l" t="t" r="r" b="b"/>
              <a:pathLst>
                <a:path w="63754" h="58522">
                  <a:moveTo>
                    <a:pt x="31876" y="58522"/>
                  </a:moveTo>
                  <a:cubicBezTo>
                    <a:pt x="49479" y="58522"/>
                    <a:pt x="63753" y="45415"/>
                    <a:pt x="63753" y="29261"/>
                  </a:cubicBezTo>
                  <a:cubicBezTo>
                    <a:pt x="63753" y="13093"/>
                    <a:pt x="49479" y="0"/>
                    <a:pt x="31876" y="0"/>
                  </a:cubicBezTo>
                  <a:cubicBezTo>
                    <a:pt x="14274" y="0"/>
                    <a:pt x="0" y="13093"/>
                    <a:pt x="0" y="29261"/>
                  </a:cubicBezTo>
                  <a:cubicBezTo>
                    <a:pt x="0" y="45415"/>
                    <a:pt x="14274" y="58522"/>
                    <a:pt x="31876" y="58522"/>
                  </a:cubicBezTo>
                </a:path>
              </a:pathLst>
            </a:custGeom>
            <a:solidFill>
              <a:srgbClr val="8A8A8C"/>
            </a:solidFill>
          </p:spPr>
        </p:sp>
        <p:sp>
          <p:nvSpPr>
            <p:cNvPr id="144" name="Freeform 143"/>
            <p:cNvSpPr/>
            <p:nvPr/>
          </p:nvSpPr>
          <p:spPr>
            <a:xfrm>
              <a:off x="3234793" y="5327593"/>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45" name="Freeform 144"/>
            <p:cNvSpPr/>
            <p:nvPr/>
          </p:nvSpPr>
          <p:spPr>
            <a:xfrm>
              <a:off x="3124264" y="5329752"/>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146" name="Freeform 145"/>
            <p:cNvSpPr/>
            <p:nvPr/>
          </p:nvSpPr>
          <p:spPr>
            <a:xfrm>
              <a:off x="3092384" y="5384279"/>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47" name="Freeform 146"/>
            <p:cNvSpPr/>
            <p:nvPr/>
          </p:nvSpPr>
          <p:spPr>
            <a:xfrm>
              <a:off x="3156144" y="5388274"/>
              <a:ext cx="63754" cy="58522"/>
            </a:xfrm>
            <a:custGeom>
              <a:avLst/>
              <a:gdLst/>
              <a:ahLst/>
              <a:cxnLst/>
              <a:rect l="l" t="t" r="r" b="b"/>
              <a:pathLst>
                <a:path w="63754" h="58522">
                  <a:moveTo>
                    <a:pt x="31876" y="58522"/>
                  </a:moveTo>
                  <a:cubicBezTo>
                    <a:pt x="49479" y="58522"/>
                    <a:pt x="63753" y="45415"/>
                    <a:pt x="63753" y="29261"/>
                  </a:cubicBezTo>
                  <a:cubicBezTo>
                    <a:pt x="63753" y="13094"/>
                    <a:pt x="49479" y="0"/>
                    <a:pt x="31876" y="0"/>
                  </a:cubicBezTo>
                  <a:cubicBezTo>
                    <a:pt x="14274" y="0"/>
                    <a:pt x="0" y="13094"/>
                    <a:pt x="0" y="29261"/>
                  </a:cubicBezTo>
                  <a:cubicBezTo>
                    <a:pt x="0" y="45415"/>
                    <a:pt x="14274" y="58522"/>
                    <a:pt x="31876" y="58522"/>
                  </a:cubicBezTo>
                </a:path>
              </a:pathLst>
            </a:custGeom>
            <a:solidFill>
              <a:srgbClr val="8A8A8C"/>
            </a:solidFill>
          </p:spPr>
        </p:sp>
        <p:sp>
          <p:nvSpPr>
            <p:cNvPr id="148" name="Freeform 147"/>
            <p:cNvSpPr/>
            <p:nvPr/>
          </p:nvSpPr>
          <p:spPr>
            <a:xfrm>
              <a:off x="3234793" y="5530683"/>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49" name="Freeform 148"/>
            <p:cNvSpPr/>
            <p:nvPr/>
          </p:nvSpPr>
          <p:spPr>
            <a:xfrm>
              <a:off x="3202914" y="5503152"/>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4" y="0"/>
                    <a:pt x="0" y="13094"/>
                    <a:pt x="0" y="29261"/>
                  </a:cubicBezTo>
                  <a:cubicBezTo>
                    <a:pt x="0" y="45415"/>
                    <a:pt x="14274" y="58522"/>
                    <a:pt x="31877" y="58522"/>
                  </a:cubicBezTo>
                </a:path>
              </a:pathLst>
            </a:custGeom>
            <a:solidFill>
              <a:srgbClr val="8A8A8C"/>
            </a:solidFill>
          </p:spPr>
        </p:sp>
        <p:sp>
          <p:nvSpPr>
            <p:cNvPr id="150" name="Freeform 149"/>
            <p:cNvSpPr/>
            <p:nvPr/>
          </p:nvSpPr>
          <p:spPr>
            <a:xfrm>
              <a:off x="2871818" y="5388274"/>
              <a:ext cx="63754" cy="58522"/>
            </a:xfrm>
            <a:custGeom>
              <a:avLst/>
              <a:gdLst/>
              <a:ahLst/>
              <a:cxnLst/>
              <a:rect l="l" t="t" r="r" b="b"/>
              <a:pathLst>
                <a:path w="63754" h="58522">
                  <a:moveTo>
                    <a:pt x="31877" y="58522"/>
                  </a:moveTo>
                  <a:cubicBezTo>
                    <a:pt x="49480" y="58522"/>
                    <a:pt x="63754" y="45415"/>
                    <a:pt x="63754" y="29261"/>
                  </a:cubicBezTo>
                  <a:cubicBezTo>
                    <a:pt x="63754" y="13094"/>
                    <a:pt x="49480" y="0"/>
                    <a:pt x="31877" y="0"/>
                  </a:cubicBezTo>
                  <a:cubicBezTo>
                    <a:pt x="14275" y="0"/>
                    <a:pt x="0" y="13094"/>
                    <a:pt x="0" y="29261"/>
                  </a:cubicBezTo>
                  <a:cubicBezTo>
                    <a:pt x="0" y="45415"/>
                    <a:pt x="14275" y="58522"/>
                    <a:pt x="31877" y="58522"/>
                  </a:cubicBezTo>
                </a:path>
              </a:pathLst>
            </a:custGeom>
            <a:solidFill>
              <a:srgbClr val="8A8A8C"/>
            </a:solidFill>
          </p:spPr>
        </p:sp>
        <p:sp>
          <p:nvSpPr>
            <p:cNvPr id="151" name="Freeform 150"/>
            <p:cNvSpPr/>
            <p:nvPr/>
          </p:nvSpPr>
          <p:spPr>
            <a:xfrm>
              <a:off x="2854551" y="5454387"/>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52" name="Freeform 151"/>
            <p:cNvSpPr/>
            <p:nvPr/>
          </p:nvSpPr>
          <p:spPr>
            <a:xfrm>
              <a:off x="2790789" y="5417531"/>
              <a:ext cx="63754" cy="58522"/>
            </a:xfrm>
            <a:custGeom>
              <a:avLst/>
              <a:gdLst/>
              <a:ahLst/>
              <a:cxnLst/>
              <a:rect l="l" t="t" r="r" b="b"/>
              <a:pathLst>
                <a:path w="63754" h="58522">
                  <a:moveTo>
                    <a:pt x="31876" y="58522"/>
                  </a:moveTo>
                  <a:cubicBezTo>
                    <a:pt x="49479" y="58522"/>
                    <a:pt x="63753" y="45415"/>
                    <a:pt x="63753" y="29261"/>
                  </a:cubicBezTo>
                  <a:cubicBezTo>
                    <a:pt x="63753" y="13094"/>
                    <a:pt x="49479" y="0"/>
                    <a:pt x="31876" y="0"/>
                  </a:cubicBezTo>
                  <a:cubicBezTo>
                    <a:pt x="14274" y="0"/>
                    <a:pt x="0" y="13094"/>
                    <a:pt x="0" y="29261"/>
                  </a:cubicBezTo>
                  <a:cubicBezTo>
                    <a:pt x="0" y="45415"/>
                    <a:pt x="14274" y="58522"/>
                    <a:pt x="31876" y="58522"/>
                  </a:cubicBezTo>
                </a:path>
              </a:pathLst>
            </a:custGeom>
            <a:solidFill>
              <a:srgbClr val="8A8A8C"/>
            </a:solidFill>
          </p:spPr>
        </p:sp>
        <p:sp>
          <p:nvSpPr>
            <p:cNvPr id="153" name="Freeform 152"/>
            <p:cNvSpPr/>
            <p:nvPr/>
          </p:nvSpPr>
          <p:spPr>
            <a:xfrm>
              <a:off x="2808058" y="5359009"/>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154" name="Freeform 153"/>
            <p:cNvSpPr/>
            <p:nvPr/>
          </p:nvSpPr>
          <p:spPr>
            <a:xfrm>
              <a:off x="2839939" y="5320376"/>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55" name="Freeform 154"/>
            <p:cNvSpPr/>
            <p:nvPr/>
          </p:nvSpPr>
          <p:spPr>
            <a:xfrm>
              <a:off x="2903700" y="5291119"/>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56" name="Freeform 155"/>
            <p:cNvSpPr/>
            <p:nvPr/>
          </p:nvSpPr>
          <p:spPr>
            <a:xfrm>
              <a:off x="2967461" y="5327593"/>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57" name="Freeform 156"/>
            <p:cNvSpPr/>
            <p:nvPr/>
          </p:nvSpPr>
          <p:spPr>
            <a:xfrm>
              <a:off x="2976539" y="526185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58" name="Freeform 157"/>
            <p:cNvSpPr/>
            <p:nvPr/>
          </p:nvSpPr>
          <p:spPr>
            <a:xfrm>
              <a:off x="3319034" y="5530683"/>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59" name="Freeform 158"/>
            <p:cNvSpPr/>
            <p:nvPr/>
          </p:nvSpPr>
          <p:spPr>
            <a:xfrm>
              <a:off x="3330437" y="5459368"/>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160" name="Freeform 159"/>
            <p:cNvSpPr/>
            <p:nvPr/>
          </p:nvSpPr>
          <p:spPr>
            <a:xfrm>
              <a:off x="3303869" y="5386111"/>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61" name="Freeform 160"/>
            <p:cNvSpPr/>
            <p:nvPr/>
          </p:nvSpPr>
          <p:spPr>
            <a:xfrm>
              <a:off x="3350915" y="5415372"/>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62" name="Freeform 161"/>
            <p:cNvSpPr/>
            <p:nvPr/>
          </p:nvSpPr>
          <p:spPr>
            <a:xfrm>
              <a:off x="3208227" y="5212702"/>
              <a:ext cx="63754" cy="58521"/>
            </a:xfrm>
            <a:custGeom>
              <a:avLst/>
              <a:gdLst/>
              <a:ahLst/>
              <a:cxnLst/>
              <a:rect l="l" t="t" r="r" b="b"/>
              <a:pathLst>
                <a:path w="63754" h="58521">
                  <a:moveTo>
                    <a:pt x="31877" y="58521"/>
                  </a:moveTo>
                  <a:cubicBezTo>
                    <a:pt x="49479" y="58521"/>
                    <a:pt x="63754" y="45415"/>
                    <a:pt x="63754" y="29260"/>
                  </a:cubicBezTo>
                  <a:cubicBezTo>
                    <a:pt x="63754" y="13093"/>
                    <a:pt x="49479" y="0"/>
                    <a:pt x="31877" y="0"/>
                  </a:cubicBezTo>
                  <a:cubicBezTo>
                    <a:pt x="14275" y="0"/>
                    <a:pt x="0" y="13093"/>
                    <a:pt x="0" y="29260"/>
                  </a:cubicBezTo>
                  <a:cubicBezTo>
                    <a:pt x="0" y="45415"/>
                    <a:pt x="14275" y="58521"/>
                    <a:pt x="31877" y="58521"/>
                  </a:cubicBezTo>
                </a:path>
              </a:pathLst>
            </a:custGeom>
            <a:solidFill>
              <a:srgbClr val="8A8A8C"/>
            </a:solidFill>
          </p:spPr>
        </p:sp>
        <p:sp>
          <p:nvSpPr>
            <p:cNvPr id="163" name="Freeform 162"/>
            <p:cNvSpPr/>
            <p:nvPr/>
          </p:nvSpPr>
          <p:spPr>
            <a:xfrm>
              <a:off x="3092384" y="5217356"/>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64" name="Freeform 163"/>
            <p:cNvSpPr/>
            <p:nvPr/>
          </p:nvSpPr>
          <p:spPr>
            <a:xfrm>
              <a:off x="3110592" y="5196017"/>
              <a:ext cx="63754" cy="58521"/>
            </a:xfrm>
            <a:custGeom>
              <a:avLst/>
              <a:gdLst/>
              <a:ahLst/>
              <a:cxnLst/>
              <a:rect l="l" t="t" r="r" b="b"/>
              <a:pathLst>
                <a:path w="63754" h="58521">
                  <a:moveTo>
                    <a:pt x="31877" y="58521"/>
                  </a:moveTo>
                  <a:cubicBezTo>
                    <a:pt x="49480" y="58521"/>
                    <a:pt x="63754" y="45415"/>
                    <a:pt x="63754" y="29261"/>
                  </a:cubicBezTo>
                  <a:cubicBezTo>
                    <a:pt x="63754" y="13094"/>
                    <a:pt x="49480" y="0"/>
                    <a:pt x="31877" y="0"/>
                  </a:cubicBezTo>
                  <a:cubicBezTo>
                    <a:pt x="14275" y="0"/>
                    <a:pt x="0" y="13094"/>
                    <a:pt x="0" y="29261"/>
                  </a:cubicBezTo>
                  <a:cubicBezTo>
                    <a:pt x="0" y="45415"/>
                    <a:pt x="14275" y="58521"/>
                    <a:pt x="31877" y="58521"/>
                  </a:cubicBezTo>
                </a:path>
              </a:pathLst>
            </a:custGeom>
            <a:solidFill>
              <a:srgbClr val="8A8A8C"/>
            </a:solidFill>
          </p:spPr>
        </p:sp>
        <p:sp>
          <p:nvSpPr>
            <p:cNvPr id="165" name="Freeform 164"/>
            <p:cNvSpPr/>
            <p:nvPr/>
          </p:nvSpPr>
          <p:spPr>
            <a:xfrm>
              <a:off x="3078713" y="5115547"/>
              <a:ext cx="63754" cy="58521"/>
            </a:xfrm>
            <a:custGeom>
              <a:avLst/>
              <a:gdLst/>
              <a:ahLst/>
              <a:cxnLst/>
              <a:rect l="l" t="t" r="r" b="b"/>
              <a:pathLst>
                <a:path w="63754" h="58521">
                  <a:moveTo>
                    <a:pt x="31877" y="58521"/>
                  </a:moveTo>
                  <a:cubicBezTo>
                    <a:pt x="49479" y="58521"/>
                    <a:pt x="63753" y="45415"/>
                    <a:pt x="63753" y="29261"/>
                  </a:cubicBezTo>
                  <a:cubicBezTo>
                    <a:pt x="63753" y="13094"/>
                    <a:pt x="49479" y="0"/>
                    <a:pt x="31877" y="0"/>
                  </a:cubicBezTo>
                  <a:cubicBezTo>
                    <a:pt x="14274" y="0"/>
                    <a:pt x="0" y="13094"/>
                    <a:pt x="0" y="29261"/>
                  </a:cubicBezTo>
                  <a:cubicBezTo>
                    <a:pt x="0" y="45415"/>
                    <a:pt x="14274" y="58521"/>
                    <a:pt x="31877" y="58521"/>
                  </a:cubicBezTo>
                </a:path>
              </a:pathLst>
            </a:custGeom>
            <a:solidFill>
              <a:srgbClr val="8A8A8C"/>
            </a:solidFill>
          </p:spPr>
        </p:sp>
        <p:sp>
          <p:nvSpPr>
            <p:cNvPr id="166" name="Freeform 165"/>
            <p:cNvSpPr/>
            <p:nvPr/>
          </p:nvSpPr>
          <p:spPr>
            <a:xfrm>
              <a:off x="2967461" y="5141154"/>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67" name="Freeform 166"/>
            <p:cNvSpPr/>
            <p:nvPr/>
          </p:nvSpPr>
          <p:spPr>
            <a:xfrm>
              <a:off x="2849016" y="5092389"/>
              <a:ext cx="63754" cy="58522"/>
            </a:xfrm>
            <a:custGeom>
              <a:avLst/>
              <a:gdLst/>
              <a:ahLst/>
              <a:cxnLst/>
              <a:rect l="l" t="t" r="r" b="b"/>
              <a:pathLst>
                <a:path w="63754" h="58522">
                  <a:moveTo>
                    <a:pt x="31877" y="58522"/>
                  </a:moveTo>
                  <a:cubicBezTo>
                    <a:pt x="49479" y="58522"/>
                    <a:pt x="63753" y="45415"/>
                    <a:pt x="63753" y="29261"/>
                  </a:cubicBezTo>
                  <a:cubicBezTo>
                    <a:pt x="63753" y="13093"/>
                    <a:pt x="49479" y="0"/>
                    <a:pt x="31877" y="0"/>
                  </a:cubicBezTo>
                  <a:cubicBezTo>
                    <a:pt x="14274" y="0"/>
                    <a:pt x="0" y="13093"/>
                    <a:pt x="0" y="29261"/>
                  </a:cubicBezTo>
                  <a:cubicBezTo>
                    <a:pt x="0" y="45415"/>
                    <a:pt x="14274" y="58522"/>
                    <a:pt x="31877" y="58522"/>
                  </a:cubicBezTo>
                </a:path>
              </a:pathLst>
            </a:custGeom>
            <a:solidFill>
              <a:srgbClr val="8A8A8C"/>
            </a:solidFill>
          </p:spPr>
        </p:sp>
        <p:sp>
          <p:nvSpPr>
            <p:cNvPr id="168" name="Freeform 167"/>
            <p:cNvSpPr/>
            <p:nvPr/>
          </p:nvSpPr>
          <p:spPr>
            <a:xfrm>
              <a:off x="2776178" y="5246622"/>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169" name="Freeform 168"/>
            <p:cNvSpPr/>
            <p:nvPr/>
          </p:nvSpPr>
          <p:spPr>
            <a:xfrm>
              <a:off x="2758909" y="5298327"/>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4" y="0"/>
                    <a:pt x="0" y="13094"/>
                    <a:pt x="0" y="29261"/>
                  </a:cubicBezTo>
                  <a:cubicBezTo>
                    <a:pt x="0" y="45416"/>
                    <a:pt x="14274" y="58522"/>
                    <a:pt x="31877" y="58522"/>
                  </a:cubicBezTo>
                </a:path>
              </a:pathLst>
            </a:custGeom>
            <a:solidFill>
              <a:srgbClr val="8A8A8C"/>
            </a:solidFill>
          </p:spPr>
        </p:sp>
        <p:sp>
          <p:nvSpPr>
            <p:cNvPr id="170" name="Freeform 169"/>
            <p:cNvSpPr/>
            <p:nvPr/>
          </p:nvSpPr>
          <p:spPr>
            <a:xfrm>
              <a:off x="2666256" y="5291119"/>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71" name="Freeform 170"/>
            <p:cNvSpPr/>
            <p:nvPr/>
          </p:nvSpPr>
          <p:spPr>
            <a:xfrm>
              <a:off x="2634375" y="5329752"/>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172" name="Freeform 171"/>
            <p:cNvSpPr/>
            <p:nvPr/>
          </p:nvSpPr>
          <p:spPr>
            <a:xfrm>
              <a:off x="2648655" y="5378899"/>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73" name="Freeform 172"/>
            <p:cNvSpPr/>
            <p:nvPr/>
          </p:nvSpPr>
          <p:spPr>
            <a:xfrm>
              <a:off x="2695147" y="5413536"/>
              <a:ext cx="63754" cy="58522"/>
            </a:xfrm>
            <a:custGeom>
              <a:avLst/>
              <a:gdLst/>
              <a:ahLst/>
              <a:cxnLst/>
              <a:rect l="l" t="t" r="r" b="b"/>
              <a:pathLst>
                <a:path w="63754" h="58522">
                  <a:moveTo>
                    <a:pt x="31877" y="58522"/>
                  </a:moveTo>
                  <a:cubicBezTo>
                    <a:pt x="49480" y="58522"/>
                    <a:pt x="63754" y="45415"/>
                    <a:pt x="63754" y="29261"/>
                  </a:cubicBezTo>
                  <a:cubicBezTo>
                    <a:pt x="63754" y="13094"/>
                    <a:pt x="49480" y="0"/>
                    <a:pt x="31877" y="0"/>
                  </a:cubicBezTo>
                  <a:cubicBezTo>
                    <a:pt x="14275" y="0"/>
                    <a:pt x="0" y="13094"/>
                    <a:pt x="0" y="29261"/>
                  </a:cubicBezTo>
                  <a:cubicBezTo>
                    <a:pt x="0" y="45415"/>
                    <a:pt x="14275" y="58522"/>
                    <a:pt x="31877" y="58522"/>
                  </a:cubicBezTo>
                </a:path>
              </a:pathLst>
            </a:custGeom>
            <a:solidFill>
              <a:srgbClr val="8A8A8C"/>
            </a:solidFill>
          </p:spPr>
        </p:sp>
        <p:sp>
          <p:nvSpPr>
            <p:cNvPr id="174" name="Freeform 173"/>
            <p:cNvSpPr/>
            <p:nvPr/>
          </p:nvSpPr>
          <p:spPr>
            <a:xfrm>
              <a:off x="2634375" y="5417531"/>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175" name="Freeform 174"/>
            <p:cNvSpPr/>
            <p:nvPr/>
          </p:nvSpPr>
          <p:spPr>
            <a:xfrm>
              <a:off x="2663267" y="5473895"/>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4" y="0"/>
                    <a:pt x="0" y="13094"/>
                    <a:pt x="0" y="29261"/>
                  </a:cubicBezTo>
                  <a:cubicBezTo>
                    <a:pt x="0" y="45415"/>
                    <a:pt x="14274" y="58522"/>
                    <a:pt x="31877" y="58522"/>
                  </a:cubicBezTo>
                </a:path>
              </a:pathLst>
            </a:custGeom>
            <a:solidFill>
              <a:srgbClr val="8A8A8C"/>
            </a:solidFill>
          </p:spPr>
        </p:sp>
        <p:sp>
          <p:nvSpPr>
            <p:cNvPr id="176" name="Freeform 175"/>
            <p:cNvSpPr/>
            <p:nvPr/>
          </p:nvSpPr>
          <p:spPr>
            <a:xfrm>
              <a:off x="2616773" y="5476054"/>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177" name="Freeform 176"/>
            <p:cNvSpPr/>
            <p:nvPr/>
          </p:nvSpPr>
          <p:spPr>
            <a:xfrm>
              <a:off x="2506853" y="5359009"/>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178" name="Freeform 177"/>
            <p:cNvSpPr/>
            <p:nvPr/>
          </p:nvSpPr>
          <p:spPr>
            <a:xfrm>
              <a:off x="2301288" y="5275879"/>
              <a:ext cx="63754" cy="58522"/>
            </a:xfrm>
            <a:custGeom>
              <a:avLst/>
              <a:gdLst/>
              <a:ahLst/>
              <a:cxnLst/>
              <a:rect l="l" t="t" r="r" b="b"/>
              <a:pathLst>
                <a:path w="63754" h="58522">
                  <a:moveTo>
                    <a:pt x="31877" y="58521"/>
                  </a:moveTo>
                  <a:cubicBezTo>
                    <a:pt x="49480" y="58521"/>
                    <a:pt x="63754" y="45415"/>
                    <a:pt x="63754" y="29261"/>
                  </a:cubicBezTo>
                  <a:cubicBezTo>
                    <a:pt x="63754" y="13094"/>
                    <a:pt x="49480" y="0"/>
                    <a:pt x="31877" y="0"/>
                  </a:cubicBezTo>
                  <a:cubicBezTo>
                    <a:pt x="14275" y="0"/>
                    <a:pt x="0" y="13094"/>
                    <a:pt x="0" y="29261"/>
                  </a:cubicBezTo>
                  <a:cubicBezTo>
                    <a:pt x="0" y="45415"/>
                    <a:pt x="14275" y="58521"/>
                    <a:pt x="31877" y="58521"/>
                  </a:cubicBezTo>
                </a:path>
              </a:pathLst>
            </a:custGeom>
            <a:solidFill>
              <a:srgbClr val="8A8A8C"/>
            </a:solidFill>
          </p:spPr>
        </p:sp>
        <p:sp>
          <p:nvSpPr>
            <p:cNvPr id="179" name="Freeform 178"/>
            <p:cNvSpPr/>
            <p:nvPr/>
          </p:nvSpPr>
          <p:spPr>
            <a:xfrm>
              <a:off x="2382539" y="5359009"/>
              <a:ext cx="63754" cy="58522"/>
            </a:xfrm>
            <a:custGeom>
              <a:avLst/>
              <a:gdLst/>
              <a:ahLst/>
              <a:cxnLst/>
              <a:rect l="l" t="t" r="r" b="b"/>
              <a:pathLst>
                <a:path w="63754" h="58522">
                  <a:moveTo>
                    <a:pt x="31877" y="58521"/>
                  </a:moveTo>
                  <a:cubicBezTo>
                    <a:pt x="49480" y="58521"/>
                    <a:pt x="63754" y="45415"/>
                    <a:pt x="63754" y="29261"/>
                  </a:cubicBezTo>
                  <a:cubicBezTo>
                    <a:pt x="63754" y="13093"/>
                    <a:pt x="49480" y="0"/>
                    <a:pt x="31877" y="0"/>
                  </a:cubicBezTo>
                  <a:cubicBezTo>
                    <a:pt x="14275" y="0"/>
                    <a:pt x="0" y="13093"/>
                    <a:pt x="0" y="29261"/>
                  </a:cubicBezTo>
                  <a:cubicBezTo>
                    <a:pt x="0" y="45415"/>
                    <a:pt x="14275" y="58521"/>
                    <a:pt x="31877" y="58521"/>
                  </a:cubicBezTo>
                </a:path>
              </a:pathLst>
            </a:custGeom>
            <a:solidFill>
              <a:srgbClr val="8A8A8C"/>
            </a:solidFill>
          </p:spPr>
        </p:sp>
        <p:sp>
          <p:nvSpPr>
            <p:cNvPr id="180" name="Freeform 179"/>
            <p:cNvSpPr/>
            <p:nvPr/>
          </p:nvSpPr>
          <p:spPr>
            <a:xfrm>
              <a:off x="2277709" y="5378899"/>
              <a:ext cx="63754" cy="58522"/>
            </a:xfrm>
            <a:custGeom>
              <a:avLst/>
              <a:gdLst/>
              <a:ahLst/>
              <a:cxnLst/>
              <a:rect l="l" t="t" r="r" b="b"/>
              <a:pathLst>
                <a:path w="63754" h="58522">
                  <a:moveTo>
                    <a:pt x="31877" y="58522"/>
                  </a:moveTo>
                  <a:cubicBezTo>
                    <a:pt x="49479" y="58522"/>
                    <a:pt x="63753" y="45415"/>
                    <a:pt x="63753" y="29261"/>
                  </a:cubicBezTo>
                  <a:cubicBezTo>
                    <a:pt x="63753" y="13094"/>
                    <a:pt x="49479" y="0"/>
                    <a:pt x="31877" y="0"/>
                  </a:cubicBezTo>
                  <a:cubicBezTo>
                    <a:pt x="14274" y="0"/>
                    <a:pt x="0" y="13094"/>
                    <a:pt x="0" y="29261"/>
                  </a:cubicBezTo>
                  <a:cubicBezTo>
                    <a:pt x="0" y="45415"/>
                    <a:pt x="14274" y="58522"/>
                    <a:pt x="31877" y="58522"/>
                  </a:cubicBezTo>
                </a:path>
              </a:pathLst>
            </a:custGeom>
            <a:solidFill>
              <a:srgbClr val="8A8A8C"/>
            </a:solidFill>
          </p:spPr>
        </p:sp>
        <p:sp>
          <p:nvSpPr>
            <p:cNvPr id="181" name="Freeform 180"/>
            <p:cNvSpPr/>
            <p:nvPr/>
          </p:nvSpPr>
          <p:spPr>
            <a:xfrm>
              <a:off x="2277709" y="5434089"/>
              <a:ext cx="63754" cy="58522"/>
            </a:xfrm>
            <a:custGeom>
              <a:avLst/>
              <a:gdLst/>
              <a:ahLst/>
              <a:cxnLst/>
              <a:rect l="l" t="t" r="r" b="b"/>
              <a:pathLst>
                <a:path w="63754" h="58522">
                  <a:moveTo>
                    <a:pt x="31877" y="58522"/>
                  </a:moveTo>
                  <a:cubicBezTo>
                    <a:pt x="49479" y="58522"/>
                    <a:pt x="63753" y="45416"/>
                    <a:pt x="63753" y="29261"/>
                  </a:cubicBezTo>
                  <a:cubicBezTo>
                    <a:pt x="63753" y="13094"/>
                    <a:pt x="49479" y="0"/>
                    <a:pt x="31877" y="0"/>
                  </a:cubicBezTo>
                  <a:cubicBezTo>
                    <a:pt x="14274" y="0"/>
                    <a:pt x="0" y="13094"/>
                    <a:pt x="0" y="29261"/>
                  </a:cubicBezTo>
                  <a:cubicBezTo>
                    <a:pt x="0" y="45416"/>
                    <a:pt x="14274" y="58522"/>
                    <a:pt x="31877" y="58522"/>
                  </a:cubicBezTo>
                </a:path>
              </a:pathLst>
            </a:custGeom>
            <a:solidFill>
              <a:srgbClr val="8A8A8C"/>
            </a:solidFill>
          </p:spPr>
        </p:sp>
        <p:sp>
          <p:nvSpPr>
            <p:cNvPr id="182" name="Freeform 181"/>
            <p:cNvSpPr/>
            <p:nvPr/>
          </p:nvSpPr>
          <p:spPr>
            <a:xfrm>
              <a:off x="2333168" y="5444629"/>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83" name="Freeform 182"/>
            <p:cNvSpPr/>
            <p:nvPr/>
          </p:nvSpPr>
          <p:spPr>
            <a:xfrm>
              <a:off x="2333168" y="548365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84" name="Freeform 183"/>
            <p:cNvSpPr/>
            <p:nvPr/>
          </p:nvSpPr>
          <p:spPr>
            <a:xfrm>
              <a:off x="2387299" y="5454387"/>
              <a:ext cx="63754" cy="58522"/>
            </a:xfrm>
            <a:custGeom>
              <a:avLst/>
              <a:gdLst/>
              <a:ahLst/>
              <a:cxnLst/>
              <a:rect l="l" t="t" r="r" b="b"/>
              <a:pathLst>
                <a:path w="63754" h="58522">
                  <a:moveTo>
                    <a:pt x="31877" y="58522"/>
                  </a:moveTo>
                  <a:cubicBezTo>
                    <a:pt x="49480" y="58522"/>
                    <a:pt x="63754" y="45416"/>
                    <a:pt x="63754" y="29261"/>
                  </a:cubicBezTo>
                  <a:cubicBezTo>
                    <a:pt x="63754" y="13094"/>
                    <a:pt x="49480" y="0"/>
                    <a:pt x="31877" y="0"/>
                  </a:cubicBezTo>
                  <a:cubicBezTo>
                    <a:pt x="14275" y="0"/>
                    <a:pt x="0" y="13094"/>
                    <a:pt x="0" y="29261"/>
                  </a:cubicBezTo>
                  <a:cubicBezTo>
                    <a:pt x="0" y="45416"/>
                    <a:pt x="14275" y="58522"/>
                    <a:pt x="31877" y="58522"/>
                  </a:cubicBezTo>
                </a:path>
              </a:pathLst>
            </a:custGeom>
            <a:solidFill>
              <a:srgbClr val="8A8A8C"/>
            </a:solidFill>
          </p:spPr>
        </p:sp>
        <p:sp>
          <p:nvSpPr>
            <p:cNvPr id="185" name="Freeform 184"/>
            <p:cNvSpPr/>
            <p:nvPr/>
          </p:nvSpPr>
          <p:spPr>
            <a:xfrm>
              <a:off x="2387299" y="5532417"/>
              <a:ext cx="63754" cy="58522"/>
            </a:xfrm>
            <a:custGeom>
              <a:avLst/>
              <a:gdLst/>
              <a:ahLst/>
              <a:cxnLst/>
              <a:rect l="l" t="t" r="r" b="b"/>
              <a:pathLst>
                <a:path w="63754" h="58522">
                  <a:moveTo>
                    <a:pt x="31877" y="58522"/>
                  </a:moveTo>
                  <a:cubicBezTo>
                    <a:pt x="49480" y="58522"/>
                    <a:pt x="63754" y="45416"/>
                    <a:pt x="63754" y="29261"/>
                  </a:cubicBezTo>
                  <a:cubicBezTo>
                    <a:pt x="63754" y="13094"/>
                    <a:pt x="49480" y="0"/>
                    <a:pt x="31877" y="0"/>
                  </a:cubicBezTo>
                  <a:cubicBezTo>
                    <a:pt x="14275" y="0"/>
                    <a:pt x="0" y="13094"/>
                    <a:pt x="0" y="29261"/>
                  </a:cubicBezTo>
                  <a:cubicBezTo>
                    <a:pt x="0" y="45416"/>
                    <a:pt x="14275" y="58522"/>
                    <a:pt x="31877" y="58522"/>
                  </a:cubicBezTo>
                </a:path>
              </a:pathLst>
            </a:custGeom>
            <a:solidFill>
              <a:srgbClr val="8A8A8C"/>
            </a:solidFill>
          </p:spPr>
        </p:sp>
        <p:sp>
          <p:nvSpPr>
            <p:cNvPr id="186" name="Freeform 185"/>
            <p:cNvSpPr/>
            <p:nvPr/>
          </p:nvSpPr>
          <p:spPr>
            <a:xfrm>
              <a:off x="2318778" y="5556289"/>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4" y="0"/>
                    <a:pt x="0" y="13094"/>
                    <a:pt x="0" y="29261"/>
                  </a:cubicBezTo>
                  <a:cubicBezTo>
                    <a:pt x="0" y="45415"/>
                    <a:pt x="14274" y="58521"/>
                    <a:pt x="31877" y="58521"/>
                  </a:cubicBezTo>
                </a:path>
              </a:pathLst>
            </a:custGeom>
            <a:solidFill>
              <a:srgbClr val="8A8A8C"/>
            </a:solidFill>
          </p:spPr>
        </p:sp>
        <p:sp>
          <p:nvSpPr>
            <p:cNvPr id="187" name="Freeform 186"/>
            <p:cNvSpPr/>
            <p:nvPr/>
          </p:nvSpPr>
          <p:spPr>
            <a:xfrm>
              <a:off x="2277709" y="5512910"/>
              <a:ext cx="63754" cy="58522"/>
            </a:xfrm>
            <a:custGeom>
              <a:avLst/>
              <a:gdLst/>
              <a:ahLst/>
              <a:cxnLst/>
              <a:rect l="l" t="t" r="r" b="b"/>
              <a:pathLst>
                <a:path w="63754" h="58522">
                  <a:moveTo>
                    <a:pt x="31877" y="58521"/>
                  </a:moveTo>
                  <a:cubicBezTo>
                    <a:pt x="49479" y="58521"/>
                    <a:pt x="63753" y="45415"/>
                    <a:pt x="63753" y="29261"/>
                  </a:cubicBezTo>
                  <a:cubicBezTo>
                    <a:pt x="63753" y="13093"/>
                    <a:pt x="49479" y="0"/>
                    <a:pt x="31877" y="0"/>
                  </a:cubicBezTo>
                  <a:cubicBezTo>
                    <a:pt x="14274" y="0"/>
                    <a:pt x="0" y="13093"/>
                    <a:pt x="0" y="29261"/>
                  </a:cubicBezTo>
                  <a:cubicBezTo>
                    <a:pt x="0" y="45415"/>
                    <a:pt x="14274" y="58521"/>
                    <a:pt x="31877" y="58521"/>
                  </a:cubicBezTo>
                </a:path>
              </a:pathLst>
            </a:custGeom>
            <a:solidFill>
              <a:srgbClr val="8A8A8C"/>
            </a:solidFill>
          </p:spPr>
        </p:sp>
        <p:sp>
          <p:nvSpPr>
            <p:cNvPr id="188" name="Freeform 187"/>
            <p:cNvSpPr/>
            <p:nvPr/>
          </p:nvSpPr>
          <p:spPr>
            <a:xfrm>
              <a:off x="2203985" y="5532417"/>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89" name="Freeform 188"/>
            <p:cNvSpPr/>
            <p:nvPr/>
          </p:nvSpPr>
          <p:spPr>
            <a:xfrm>
              <a:off x="2203985" y="548365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90" name="Freeform 189"/>
            <p:cNvSpPr/>
            <p:nvPr/>
          </p:nvSpPr>
          <p:spPr>
            <a:xfrm>
              <a:off x="2140226" y="5492607"/>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4" y="0"/>
                    <a:pt x="0" y="13094"/>
                    <a:pt x="0" y="29261"/>
                  </a:cubicBezTo>
                  <a:cubicBezTo>
                    <a:pt x="0" y="45415"/>
                    <a:pt x="14274" y="58521"/>
                    <a:pt x="31877" y="58521"/>
                  </a:cubicBezTo>
                </a:path>
              </a:pathLst>
            </a:custGeom>
            <a:solidFill>
              <a:srgbClr val="8A8A8C"/>
            </a:solidFill>
          </p:spPr>
        </p:sp>
        <p:sp>
          <p:nvSpPr>
            <p:cNvPr id="191" name="Freeform 190"/>
            <p:cNvSpPr/>
            <p:nvPr/>
          </p:nvSpPr>
          <p:spPr>
            <a:xfrm>
              <a:off x="2065836" y="5534572"/>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4" y="0"/>
                    <a:pt x="0" y="13094"/>
                    <a:pt x="0" y="29261"/>
                  </a:cubicBezTo>
                  <a:cubicBezTo>
                    <a:pt x="0" y="45415"/>
                    <a:pt x="14274" y="58522"/>
                    <a:pt x="31877" y="58522"/>
                  </a:cubicBezTo>
                </a:path>
              </a:pathLst>
            </a:custGeom>
            <a:solidFill>
              <a:srgbClr val="8A8A8C"/>
            </a:solidFill>
          </p:spPr>
        </p:sp>
        <p:sp>
          <p:nvSpPr>
            <p:cNvPr id="192" name="Freeform 191"/>
            <p:cNvSpPr/>
            <p:nvPr/>
          </p:nvSpPr>
          <p:spPr>
            <a:xfrm>
              <a:off x="2108344" y="5551138"/>
              <a:ext cx="63754" cy="58521"/>
            </a:xfrm>
            <a:custGeom>
              <a:avLst/>
              <a:gdLst/>
              <a:ahLst/>
              <a:cxnLst/>
              <a:rect l="l" t="t" r="r" b="b"/>
              <a:pathLst>
                <a:path w="63754" h="58521">
                  <a:moveTo>
                    <a:pt x="31877" y="58521"/>
                  </a:moveTo>
                  <a:cubicBezTo>
                    <a:pt x="49479" y="58521"/>
                    <a:pt x="63753" y="45415"/>
                    <a:pt x="63753" y="29260"/>
                  </a:cubicBezTo>
                  <a:cubicBezTo>
                    <a:pt x="63753" y="13093"/>
                    <a:pt x="49479" y="0"/>
                    <a:pt x="31877" y="0"/>
                  </a:cubicBezTo>
                  <a:cubicBezTo>
                    <a:pt x="14274" y="0"/>
                    <a:pt x="0" y="13093"/>
                    <a:pt x="0" y="29260"/>
                  </a:cubicBezTo>
                  <a:cubicBezTo>
                    <a:pt x="0" y="45415"/>
                    <a:pt x="14274" y="58521"/>
                    <a:pt x="31877" y="58521"/>
                  </a:cubicBezTo>
                </a:path>
              </a:pathLst>
            </a:custGeom>
            <a:solidFill>
              <a:srgbClr val="8A8A8C"/>
            </a:solidFill>
          </p:spPr>
        </p:sp>
        <p:sp>
          <p:nvSpPr>
            <p:cNvPr id="193" name="Freeform 192"/>
            <p:cNvSpPr/>
            <p:nvPr/>
          </p:nvSpPr>
          <p:spPr>
            <a:xfrm>
              <a:off x="1861823" y="5530683"/>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4" y="0"/>
                    <a:pt x="0" y="13094"/>
                    <a:pt x="0" y="29261"/>
                  </a:cubicBezTo>
                  <a:cubicBezTo>
                    <a:pt x="0" y="45415"/>
                    <a:pt x="14274" y="58522"/>
                    <a:pt x="31877" y="58522"/>
                  </a:cubicBezTo>
                </a:path>
              </a:pathLst>
            </a:custGeom>
            <a:solidFill>
              <a:srgbClr val="8A8A8C"/>
            </a:solidFill>
          </p:spPr>
        </p:sp>
        <p:sp>
          <p:nvSpPr>
            <p:cNvPr id="194" name="Freeform 193"/>
            <p:cNvSpPr/>
            <p:nvPr/>
          </p:nvSpPr>
          <p:spPr>
            <a:xfrm>
              <a:off x="1893704" y="5425122"/>
              <a:ext cx="63754" cy="58522"/>
            </a:xfrm>
            <a:custGeom>
              <a:avLst/>
              <a:gdLst/>
              <a:ahLst/>
              <a:cxnLst/>
              <a:rect l="l" t="t" r="r" b="b"/>
              <a:pathLst>
                <a:path w="63754" h="58522">
                  <a:moveTo>
                    <a:pt x="31877" y="58522"/>
                  </a:moveTo>
                  <a:cubicBezTo>
                    <a:pt x="49479" y="58522"/>
                    <a:pt x="63753" y="45415"/>
                    <a:pt x="63753" y="29261"/>
                  </a:cubicBezTo>
                  <a:cubicBezTo>
                    <a:pt x="63753" y="13094"/>
                    <a:pt x="49479" y="0"/>
                    <a:pt x="31877" y="0"/>
                  </a:cubicBezTo>
                  <a:cubicBezTo>
                    <a:pt x="14274" y="0"/>
                    <a:pt x="0" y="13094"/>
                    <a:pt x="0" y="29261"/>
                  </a:cubicBezTo>
                  <a:cubicBezTo>
                    <a:pt x="0" y="45415"/>
                    <a:pt x="14274" y="58522"/>
                    <a:pt x="31877" y="58522"/>
                  </a:cubicBezTo>
                </a:path>
              </a:pathLst>
            </a:custGeom>
            <a:solidFill>
              <a:srgbClr val="8A8A8C"/>
            </a:solidFill>
          </p:spPr>
        </p:sp>
        <p:sp>
          <p:nvSpPr>
            <p:cNvPr id="195" name="Freeform 194"/>
            <p:cNvSpPr/>
            <p:nvPr/>
          </p:nvSpPr>
          <p:spPr>
            <a:xfrm>
              <a:off x="1764631" y="5384279"/>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96" name="Freeform 195"/>
            <p:cNvSpPr/>
            <p:nvPr/>
          </p:nvSpPr>
          <p:spPr>
            <a:xfrm>
              <a:off x="1732750" y="5563837"/>
              <a:ext cx="63754" cy="58521"/>
            </a:xfrm>
            <a:custGeom>
              <a:avLst/>
              <a:gdLst/>
              <a:ahLst/>
              <a:cxnLst/>
              <a:rect l="l" t="t" r="r" b="b"/>
              <a:pathLst>
                <a:path w="63754" h="58521">
                  <a:moveTo>
                    <a:pt x="31877" y="58521"/>
                  </a:moveTo>
                  <a:cubicBezTo>
                    <a:pt x="49479" y="58521"/>
                    <a:pt x="63754" y="45415"/>
                    <a:pt x="63754" y="29260"/>
                  </a:cubicBezTo>
                  <a:cubicBezTo>
                    <a:pt x="63754" y="13093"/>
                    <a:pt x="49479" y="0"/>
                    <a:pt x="31877" y="0"/>
                  </a:cubicBezTo>
                  <a:cubicBezTo>
                    <a:pt x="14275" y="0"/>
                    <a:pt x="0" y="13093"/>
                    <a:pt x="0" y="29260"/>
                  </a:cubicBezTo>
                  <a:cubicBezTo>
                    <a:pt x="0" y="45415"/>
                    <a:pt x="14275" y="58521"/>
                    <a:pt x="31877" y="58521"/>
                  </a:cubicBezTo>
                </a:path>
              </a:pathLst>
            </a:custGeom>
            <a:solidFill>
              <a:srgbClr val="8A8A8C"/>
            </a:solidFill>
          </p:spPr>
        </p:sp>
        <p:sp>
          <p:nvSpPr>
            <p:cNvPr id="197" name="Freeform 196"/>
            <p:cNvSpPr/>
            <p:nvPr/>
          </p:nvSpPr>
          <p:spPr>
            <a:xfrm>
              <a:off x="1732750" y="5635033"/>
              <a:ext cx="63754" cy="58521"/>
            </a:xfrm>
            <a:custGeom>
              <a:avLst/>
              <a:gdLst/>
              <a:ahLst/>
              <a:cxnLst/>
              <a:rect l="l" t="t" r="r" b="b"/>
              <a:pathLst>
                <a:path w="63754" h="58521">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198" name="Freeform 197"/>
            <p:cNvSpPr/>
            <p:nvPr/>
          </p:nvSpPr>
          <p:spPr>
            <a:xfrm>
              <a:off x="1487224" y="5525609"/>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199" name="Freeform 198"/>
            <p:cNvSpPr/>
            <p:nvPr/>
          </p:nvSpPr>
          <p:spPr>
            <a:xfrm>
              <a:off x="1553420" y="5442802"/>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00" name="Freeform 199"/>
            <p:cNvSpPr/>
            <p:nvPr/>
          </p:nvSpPr>
          <p:spPr>
            <a:xfrm>
              <a:off x="1387044" y="5217356"/>
              <a:ext cx="63754" cy="58522"/>
            </a:xfrm>
            <a:custGeom>
              <a:avLst/>
              <a:gdLst/>
              <a:ahLst/>
              <a:cxnLst/>
              <a:rect l="l" t="t" r="r" b="b"/>
              <a:pathLst>
                <a:path w="63754" h="58522">
                  <a:moveTo>
                    <a:pt x="31878" y="58522"/>
                  </a:moveTo>
                  <a:cubicBezTo>
                    <a:pt x="49480" y="58522"/>
                    <a:pt x="63755" y="45416"/>
                    <a:pt x="63755" y="29261"/>
                  </a:cubicBezTo>
                  <a:cubicBezTo>
                    <a:pt x="63755" y="13094"/>
                    <a:pt x="49480" y="0"/>
                    <a:pt x="31878" y="0"/>
                  </a:cubicBezTo>
                  <a:cubicBezTo>
                    <a:pt x="14275" y="0"/>
                    <a:pt x="0" y="13094"/>
                    <a:pt x="0" y="29261"/>
                  </a:cubicBezTo>
                  <a:cubicBezTo>
                    <a:pt x="0" y="45416"/>
                    <a:pt x="14275" y="58522"/>
                    <a:pt x="31878" y="58522"/>
                  </a:cubicBezTo>
                </a:path>
              </a:pathLst>
            </a:custGeom>
            <a:solidFill>
              <a:srgbClr val="8A8A8C"/>
            </a:solidFill>
          </p:spPr>
        </p:sp>
        <p:sp>
          <p:nvSpPr>
            <p:cNvPr id="201" name="Freeform 200"/>
            <p:cNvSpPr/>
            <p:nvPr/>
          </p:nvSpPr>
          <p:spPr>
            <a:xfrm>
              <a:off x="1308670" y="5538439"/>
              <a:ext cx="63754" cy="58521"/>
            </a:xfrm>
            <a:custGeom>
              <a:avLst/>
              <a:gdLst/>
              <a:ahLst/>
              <a:cxnLst/>
              <a:rect l="l" t="t" r="r" b="b"/>
              <a:pathLst>
                <a:path w="63754" h="58521">
                  <a:moveTo>
                    <a:pt x="31877" y="58521"/>
                  </a:moveTo>
                  <a:cubicBezTo>
                    <a:pt x="49480" y="58521"/>
                    <a:pt x="63754" y="45415"/>
                    <a:pt x="63754" y="29260"/>
                  </a:cubicBezTo>
                  <a:cubicBezTo>
                    <a:pt x="63754" y="13093"/>
                    <a:pt x="49480" y="0"/>
                    <a:pt x="31877" y="0"/>
                  </a:cubicBezTo>
                  <a:cubicBezTo>
                    <a:pt x="14275" y="0"/>
                    <a:pt x="0" y="13093"/>
                    <a:pt x="0" y="29260"/>
                  </a:cubicBezTo>
                  <a:cubicBezTo>
                    <a:pt x="0" y="45415"/>
                    <a:pt x="14275" y="58521"/>
                    <a:pt x="31877" y="58521"/>
                  </a:cubicBezTo>
                </a:path>
              </a:pathLst>
            </a:custGeom>
            <a:solidFill>
              <a:srgbClr val="8A8A8C"/>
            </a:solidFill>
          </p:spPr>
        </p:sp>
        <p:sp>
          <p:nvSpPr>
            <p:cNvPr id="202" name="Freeform 201"/>
            <p:cNvSpPr/>
            <p:nvPr/>
          </p:nvSpPr>
          <p:spPr>
            <a:xfrm>
              <a:off x="1418923" y="551798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03" name="Freeform 202"/>
            <p:cNvSpPr/>
            <p:nvPr/>
          </p:nvSpPr>
          <p:spPr>
            <a:xfrm>
              <a:off x="1423463" y="5614808"/>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04" name="Freeform 203"/>
            <p:cNvSpPr/>
            <p:nvPr/>
          </p:nvSpPr>
          <p:spPr>
            <a:xfrm>
              <a:off x="1423463" y="5673330"/>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205" name="Freeform 204"/>
            <p:cNvSpPr/>
            <p:nvPr/>
          </p:nvSpPr>
          <p:spPr>
            <a:xfrm>
              <a:off x="1244908" y="5644073"/>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4" y="0"/>
                    <a:pt x="0" y="13093"/>
                    <a:pt x="0" y="29261"/>
                  </a:cubicBezTo>
                  <a:cubicBezTo>
                    <a:pt x="0" y="45415"/>
                    <a:pt x="14274" y="58522"/>
                    <a:pt x="31877" y="58522"/>
                  </a:cubicBezTo>
                </a:path>
              </a:pathLst>
            </a:custGeom>
            <a:solidFill>
              <a:srgbClr val="8A8A8C"/>
            </a:solidFill>
          </p:spPr>
        </p:sp>
        <p:sp>
          <p:nvSpPr>
            <p:cNvPr id="206" name="Freeform 205"/>
            <p:cNvSpPr/>
            <p:nvPr/>
          </p:nvSpPr>
          <p:spPr>
            <a:xfrm>
              <a:off x="1018776" y="5563837"/>
              <a:ext cx="63754" cy="58521"/>
            </a:xfrm>
            <a:custGeom>
              <a:avLst/>
              <a:gdLst/>
              <a:ahLst/>
              <a:cxnLst/>
              <a:rect l="l" t="t" r="r" b="b"/>
              <a:pathLst>
                <a:path w="63754" h="58521">
                  <a:moveTo>
                    <a:pt x="31877" y="58521"/>
                  </a:moveTo>
                  <a:cubicBezTo>
                    <a:pt x="49480" y="58521"/>
                    <a:pt x="63754" y="45415"/>
                    <a:pt x="63754" y="29260"/>
                  </a:cubicBezTo>
                  <a:cubicBezTo>
                    <a:pt x="63754" y="13093"/>
                    <a:pt x="49480" y="0"/>
                    <a:pt x="31877" y="0"/>
                  </a:cubicBezTo>
                  <a:cubicBezTo>
                    <a:pt x="14275" y="0"/>
                    <a:pt x="0" y="13093"/>
                    <a:pt x="0" y="29260"/>
                  </a:cubicBezTo>
                  <a:cubicBezTo>
                    <a:pt x="0" y="45415"/>
                    <a:pt x="14275" y="58521"/>
                    <a:pt x="31877" y="58521"/>
                  </a:cubicBezTo>
                </a:path>
              </a:pathLst>
            </a:custGeom>
            <a:solidFill>
              <a:srgbClr val="8A8A8C"/>
            </a:solidFill>
          </p:spPr>
        </p:sp>
        <p:sp>
          <p:nvSpPr>
            <p:cNvPr id="207" name="Freeform 206"/>
            <p:cNvSpPr/>
            <p:nvPr/>
          </p:nvSpPr>
          <p:spPr>
            <a:xfrm>
              <a:off x="943039" y="564945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4" y="0"/>
                    <a:pt x="0" y="13094"/>
                    <a:pt x="0" y="29261"/>
                  </a:cubicBezTo>
                  <a:cubicBezTo>
                    <a:pt x="0" y="45415"/>
                    <a:pt x="14274" y="58521"/>
                    <a:pt x="31877" y="58521"/>
                  </a:cubicBezTo>
                </a:path>
              </a:pathLst>
            </a:custGeom>
            <a:solidFill>
              <a:srgbClr val="8A8A8C"/>
            </a:solidFill>
          </p:spPr>
        </p:sp>
        <p:sp>
          <p:nvSpPr>
            <p:cNvPr id="208" name="Freeform 207"/>
            <p:cNvSpPr/>
            <p:nvPr/>
          </p:nvSpPr>
          <p:spPr>
            <a:xfrm>
              <a:off x="701387" y="5691622"/>
              <a:ext cx="63754" cy="58522"/>
            </a:xfrm>
            <a:custGeom>
              <a:avLst/>
              <a:gdLst/>
              <a:ahLst/>
              <a:cxnLst/>
              <a:rect l="l" t="t" r="r" b="b"/>
              <a:pathLst>
                <a:path w="63754" h="58522">
                  <a:moveTo>
                    <a:pt x="31877" y="58521"/>
                  </a:moveTo>
                  <a:cubicBezTo>
                    <a:pt x="49479" y="58521"/>
                    <a:pt x="63754" y="45415"/>
                    <a:pt x="63754" y="29260"/>
                  </a:cubicBezTo>
                  <a:cubicBezTo>
                    <a:pt x="63754" y="13094"/>
                    <a:pt x="49479" y="0"/>
                    <a:pt x="31877" y="0"/>
                  </a:cubicBezTo>
                  <a:cubicBezTo>
                    <a:pt x="14275" y="0"/>
                    <a:pt x="0" y="13094"/>
                    <a:pt x="0" y="29260"/>
                  </a:cubicBezTo>
                  <a:cubicBezTo>
                    <a:pt x="0" y="45415"/>
                    <a:pt x="14275" y="58521"/>
                    <a:pt x="31877" y="58521"/>
                  </a:cubicBezTo>
                </a:path>
              </a:pathLst>
            </a:custGeom>
            <a:solidFill>
              <a:srgbClr val="8A8A8C"/>
            </a:solidFill>
          </p:spPr>
        </p:sp>
        <p:sp>
          <p:nvSpPr>
            <p:cNvPr id="209" name="Freeform 208"/>
            <p:cNvSpPr/>
            <p:nvPr/>
          </p:nvSpPr>
          <p:spPr>
            <a:xfrm>
              <a:off x="613493" y="5691622"/>
              <a:ext cx="63754" cy="58522"/>
            </a:xfrm>
            <a:custGeom>
              <a:avLst/>
              <a:gdLst/>
              <a:ahLst/>
              <a:cxnLst/>
              <a:rect l="l" t="t" r="r" b="b"/>
              <a:pathLst>
                <a:path w="63754" h="58522">
                  <a:moveTo>
                    <a:pt x="31877" y="58521"/>
                  </a:moveTo>
                  <a:cubicBezTo>
                    <a:pt x="49479" y="58521"/>
                    <a:pt x="63754" y="45415"/>
                    <a:pt x="63754" y="29260"/>
                  </a:cubicBezTo>
                  <a:cubicBezTo>
                    <a:pt x="63754" y="13094"/>
                    <a:pt x="49479" y="0"/>
                    <a:pt x="31877" y="0"/>
                  </a:cubicBezTo>
                  <a:cubicBezTo>
                    <a:pt x="14275" y="0"/>
                    <a:pt x="0" y="13094"/>
                    <a:pt x="0" y="29260"/>
                  </a:cubicBezTo>
                  <a:cubicBezTo>
                    <a:pt x="0" y="45415"/>
                    <a:pt x="14275" y="58521"/>
                    <a:pt x="31877" y="58521"/>
                  </a:cubicBezTo>
                </a:path>
              </a:pathLst>
            </a:custGeom>
            <a:solidFill>
              <a:srgbClr val="8A8A8C"/>
            </a:solidFill>
          </p:spPr>
        </p:sp>
        <p:sp>
          <p:nvSpPr>
            <p:cNvPr id="210" name="Freeform 209"/>
            <p:cNvSpPr/>
            <p:nvPr/>
          </p:nvSpPr>
          <p:spPr>
            <a:xfrm>
              <a:off x="1519105" y="5702596"/>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4" y="0"/>
                    <a:pt x="0" y="13094"/>
                    <a:pt x="0" y="29261"/>
                  </a:cubicBezTo>
                  <a:cubicBezTo>
                    <a:pt x="0" y="45415"/>
                    <a:pt x="14274" y="58522"/>
                    <a:pt x="31877" y="58522"/>
                  </a:cubicBezTo>
                </a:path>
              </a:pathLst>
            </a:custGeom>
            <a:solidFill>
              <a:srgbClr val="8A8A8C"/>
            </a:solidFill>
          </p:spPr>
        </p:sp>
        <p:sp>
          <p:nvSpPr>
            <p:cNvPr id="211" name="Freeform 210"/>
            <p:cNvSpPr/>
            <p:nvPr/>
          </p:nvSpPr>
          <p:spPr>
            <a:xfrm>
              <a:off x="1244908" y="551798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4" y="0"/>
                    <a:pt x="0" y="13094"/>
                    <a:pt x="0" y="29261"/>
                  </a:cubicBezTo>
                  <a:cubicBezTo>
                    <a:pt x="0" y="45415"/>
                    <a:pt x="14274" y="58522"/>
                    <a:pt x="31877" y="58522"/>
                  </a:cubicBezTo>
                </a:path>
              </a:pathLst>
            </a:custGeom>
            <a:solidFill>
              <a:srgbClr val="8A8A8C"/>
            </a:solidFill>
          </p:spPr>
        </p:sp>
        <p:sp>
          <p:nvSpPr>
            <p:cNvPr id="212" name="Freeform 211"/>
            <p:cNvSpPr/>
            <p:nvPr/>
          </p:nvSpPr>
          <p:spPr>
            <a:xfrm>
              <a:off x="2065836" y="5590940"/>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4" y="0"/>
                    <a:pt x="0" y="13094"/>
                    <a:pt x="0" y="29261"/>
                  </a:cubicBezTo>
                  <a:cubicBezTo>
                    <a:pt x="0" y="45415"/>
                    <a:pt x="14274" y="58521"/>
                    <a:pt x="31877" y="58521"/>
                  </a:cubicBezTo>
                </a:path>
              </a:pathLst>
            </a:custGeom>
            <a:solidFill>
              <a:srgbClr val="8A8A8C"/>
            </a:solidFill>
          </p:spPr>
        </p:sp>
        <p:sp>
          <p:nvSpPr>
            <p:cNvPr id="213" name="Freeform 212"/>
            <p:cNvSpPr/>
            <p:nvPr/>
          </p:nvSpPr>
          <p:spPr>
            <a:xfrm>
              <a:off x="2419180" y="538827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14" name="Freeform 213"/>
            <p:cNvSpPr/>
            <p:nvPr/>
          </p:nvSpPr>
          <p:spPr>
            <a:xfrm>
              <a:off x="3271988" y="5188091"/>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15" name="Freeform 214"/>
            <p:cNvSpPr/>
            <p:nvPr/>
          </p:nvSpPr>
          <p:spPr>
            <a:xfrm>
              <a:off x="3287154" y="5232597"/>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16" name="Freeform 215"/>
            <p:cNvSpPr/>
            <p:nvPr/>
          </p:nvSpPr>
          <p:spPr>
            <a:xfrm>
              <a:off x="3350915" y="5271225"/>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17" name="Freeform 216"/>
            <p:cNvSpPr/>
            <p:nvPr/>
          </p:nvSpPr>
          <p:spPr>
            <a:xfrm>
              <a:off x="3394197" y="5320376"/>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18" name="Freeform 217"/>
            <p:cNvSpPr/>
            <p:nvPr/>
          </p:nvSpPr>
          <p:spPr>
            <a:xfrm>
              <a:off x="3434491" y="5359009"/>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219" name="Freeform 218"/>
            <p:cNvSpPr/>
            <p:nvPr/>
          </p:nvSpPr>
          <p:spPr>
            <a:xfrm>
              <a:off x="3463714" y="5329752"/>
              <a:ext cx="63754" cy="58522"/>
            </a:xfrm>
            <a:custGeom>
              <a:avLst/>
              <a:gdLst/>
              <a:ahLst/>
              <a:cxnLst/>
              <a:rect l="l" t="t" r="r" b="b"/>
              <a:pathLst>
                <a:path w="63754" h="58522">
                  <a:moveTo>
                    <a:pt x="31877" y="58522"/>
                  </a:moveTo>
                  <a:cubicBezTo>
                    <a:pt x="49479" y="58522"/>
                    <a:pt x="63755" y="45415"/>
                    <a:pt x="63755" y="29261"/>
                  </a:cubicBezTo>
                  <a:cubicBezTo>
                    <a:pt x="63755"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220" name="Freeform 219"/>
            <p:cNvSpPr/>
            <p:nvPr/>
          </p:nvSpPr>
          <p:spPr>
            <a:xfrm>
              <a:off x="3394197" y="526185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21" name="Freeform 220"/>
            <p:cNvSpPr/>
            <p:nvPr/>
          </p:nvSpPr>
          <p:spPr>
            <a:xfrm>
              <a:off x="3434491" y="5212702"/>
              <a:ext cx="63754" cy="58521"/>
            </a:xfrm>
            <a:custGeom>
              <a:avLst/>
              <a:gdLst/>
              <a:ahLst/>
              <a:cxnLst/>
              <a:rect l="l" t="t" r="r" b="b"/>
              <a:pathLst>
                <a:path w="63754" h="58521">
                  <a:moveTo>
                    <a:pt x="31877" y="58521"/>
                  </a:moveTo>
                  <a:cubicBezTo>
                    <a:pt x="49479" y="58521"/>
                    <a:pt x="63754" y="45415"/>
                    <a:pt x="63754" y="29260"/>
                  </a:cubicBezTo>
                  <a:cubicBezTo>
                    <a:pt x="63754" y="13093"/>
                    <a:pt x="49479" y="0"/>
                    <a:pt x="31877" y="0"/>
                  </a:cubicBezTo>
                  <a:cubicBezTo>
                    <a:pt x="14275" y="0"/>
                    <a:pt x="0" y="13093"/>
                    <a:pt x="0" y="29260"/>
                  </a:cubicBezTo>
                  <a:cubicBezTo>
                    <a:pt x="0" y="45415"/>
                    <a:pt x="14275" y="58521"/>
                    <a:pt x="31877" y="58521"/>
                  </a:cubicBezTo>
                </a:path>
              </a:pathLst>
            </a:custGeom>
            <a:solidFill>
              <a:srgbClr val="8A8A8C"/>
            </a:solidFill>
          </p:spPr>
        </p:sp>
        <p:sp>
          <p:nvSpPr>
            <p:cNvPr id="222" name="Freeform 221"/>
            <p:cNvSpPr/>
            <p:nvPr/>
          </p:nvSpPr>
          <p:spPr>
            <a:xfrm>
              <a:off x="3426079" y="5158829"/>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23" name="Freeform 222"/>
            <p:cNvSpPr/>
            <p:nvPr/>
          </p:nvSpPr>
          <p:spPr>
            <a:xfrm>
              <a:off x="3457960" y="5082635"/>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24" name="Freeform 223"/>
            <p:cNvSpPr/>
            <p:nvPr/>
          </p:nvSpPr>
          <p:spPr>
            <a:xfrm>
              <a:off x="3495595" y="5150912"/>
              <a:ext cx="63754" cy="58522"/>
            </a:xfrm>
            <a:custGeom>
              <a:avLst/>
              <a:gdLst/>
              <a:ahLst/>
              <a:cxnLst/>
              <a:rect l="l" t="t" r="r" b="b"/>
              <a:pathLst>
                <a:path w="63754" h="58522">
                  <a:moveTo>
                    <a:pt x="31877" y="58522"/>
                  </a:moveTo>
                  <a:cubicBezTo>
                    <a:pt x="49479" y="58522"/>
                    <a:pt x="63755" y="45415"/>
                    <a:pt x="63755" y="29261"/>
                  </a:cubicBezTo>
                  <a:cubicBezTo>
                    <a:pt x="63755"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25" name="Freeform 224"/>
            <p:cNvSpPr/>
            <p:nvPr/>
          </p:nvSpPr>
          <p:spPr>
            <a:xfrm>
              <a:off x="3547623" y="5100311"/>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226" name="Freeform 225"/>
            <p:cNvSpPr/>
            <p:nvPr/>
          </p:nvSpPr>
          <p:spPr>
            <a:xfrm>
              <a:off x="3597548" y="515418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27" name="Freeform 226"/>
            <p:cNvSpPr/>
            <p:nvPr/>
          </p:nvSpPr>
          <p:spPr>
            <a:xfrm>
              <a:off x="3547623" y="5174066"/>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28" name="Freeform 227"/>
            <p:cNvSpPr/>
            <p:nvPr/>
          </p:nvSpPr>
          <p:spPr>
            <a:xfrm>
              <a:off x="3547623" y="5232597"/>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29" name="Freeform 228"/>
            <p:cNvSpPr/>
            <p:nvPr/>
          </p:nvSpPr>
          <p:spPr>
            <a:xfrm>
              <a:off x="3608396" y="5209426"/>
              <a:ext cx="63754" cy="58522"/>
            </a:xfrm>
            <a:custGeom>
              <a:avLst/>
              <a:gdLst/>
              <a:ahLst/>
              <a:cxnLst/>
              <a:rect l="l" t="t" r="r" b="b"/>
              <a:pathLst>
                <a:path w="63754" h="58522">
                  <a:moveTo>
                    <a:pt x="31878" y="58522"/>
                  </a:moveTo>
                  <a:cubicBezTo>
                    <a:pt x="49480" y="58522"/>
                    <a:pt x="63755" y="45416"/>
                    <a:pt x="63755" y="29261"/>
                  </a:cubicBezTo>
                  <a:cubicBezTo>
                    <a:pt x="63755" y="13094"/>
                    <a:pt x="49480" y="0"/>
                    <a:pt x="31878" y="0"/>
                  </a:cubicBezTo>
                  <a:cubicBezTo>
                    <a:pt x="14275" y="0"/>
                    <a:pt x="0" y="13094"/>
                    <a:pt x="0" y="29261"/>
                  </a:cubicBezTo>
                  <a:cubicBezTo>
                    <a:pt x="0" y="45416"/>
                    <a:pt x="14275" y="58522"/>
                    <a:pt x="31878" y="58522"/>
                  </a:cubicBezTo>
                </a:path>
              </a:pathLst>
            </a:custGeom>
            <a:solidFill>
              <a:srgbClr val="8A8A8C"/>
            </a:solidFill>
          </p:spPr>
        </p:sp>
        <p:sp>
          <p:nvSpPr>
            <p:cNvPr id="230" name="Freeform 229"/>
            <p:cNvSpPr/>
            <p:nvPr/>
          </p:nvSpPr>
          <p:spPr>
            <a:xfrm>
              <a:off x="3608396" y="5254539"/>
              <a:ext cx="63754" cy="58521"/>
            </a:xfrm>
            <a:custGeom>
              <a:avLst/>
              <a:gdLst/>
              <a:ahLst/>
              <a:cxnLst/>
              <a:rect l="l" t="t" r="r" b="b"/>
              <a:pathLst>
                <a:path w="63754" h="58521">
                  <a:moveTo>
                    <a:pt x="31878" y="58521"/>
                  </a:moveTo>
                  <a:cubicBezTo>
                    <a:pt x="49480" y="58521"/>
                    <a:pt x="63755" y="45415"/>
                    <a:pt x="63755" y="29260"/>
                  </a:cubicBezTo>
                  <a:cubicBezTo>
                    <a:pt x="63755" y="13094"/>
                    <a:pt x="49480" y="0"/>
                    <a:pt x="31878" y="0"/>
                  </a:cubicBezTo>
                  <a:cubicBezTo>
                    <a:pt x="14275" y="0"/>
                    <a:pt x="0" y="13094"/>
                    <a:pt x="0" y="29260"/>
                  </a:cubicBezTo>
                  <a:cubicBezTo>
                    <a:pt x="0" y="45415"/>
                    <a:pt x="14275" y="58521"/>
                    <a:pt x="31878" y="58521"/>
                  </a:cubicBezTo>
                </a:path>
              </a:pathLst>
            </a:custGeom>
            <a:solidFill>
              <a:srgbClr val="8A8A8C"/>
            </a:solidFill>
          </p:spPr>
        </p:sp>
        <p:sp>
          <p:nvSpPr>
            <p:cNvPr id="231" name="Freeform 230"/>
            <p:cNvSpPr/>
            <p:nvPr/>
          </p:nvSpPr>
          <p:spPr>
            <a:xfrm>
              <a:off x="3530133" y="5275879"/>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32" name="Freeform 231"/>
            <p:cNvSpPr/>
            <p:nvPr/>
          </p:nvSpPr>
          <p:spPr>
            <a:xfrm>
              <a:off x="3298556" y="5082635"/>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33" name="Freeform 232"/>
            <p:cNvSpPr/>
            <p:nvPr/>
          </p:nvSpPr>
          <p:spPr>
            <a:xfrm>
              <a:off x="3335750" y="5015422"/>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234" name="Freeform 233"/>
            <p:cNvSpPr/>
            <p:nvPr/>
          </p:nvSpPr>
          <p:spPr>
            <a:xfrm>
              <a:off x="3382796" y="5092389"/>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235" name="Freeform 234"/>
            <p:cNvSpPr/>
            <p:nvPr/>
          </p:nvSpPr>
          <p:spPr>
            <a:xfrm>
              <a:off x="3394197" y="5038839"/>
              <a:ext cx="63754" cy="58522"/>
            </a:xfrm>
            <a:custGeom>
              <a:avLst/>
              <a:gdLst/>
              <a:ahLst/>
              <a:cxnLst/>
              <a:rect l="l" t="t" r="r" b="b"/>
              <a:pathLst>
                <a:path w="63754" h="58522">
                  <a:moveTo>
                    <a:pt x="31877" y="58521"/>
                  </a:moveTo>
                  <a:cubicBezTo>
                    <a:pt x="49479" y="58521"/>
                    <a:pt x="63754" y="45415"/>
                    <a:pt x="63754" y="29260"/>
                  </a:cubicBezTo>
                  <a:cubicBezTo>
                    <a:pt x="63754" y="13094"/>
                    <a:pt x="49479" y="0"/>
                    <a:pt x="31877" y="0"/>
                  </a:cubicBezTo>
                  <a:cubicBezTo>
                    <a:pt x="14275" y="0"/>
                    <a:pt x="0" y="13094"/>
                    <a:pt x="0" y="29260"/>
                  </a:cubicBezTo>
                  <a:cubicBezTo>
                    <a:pt x="0" y="45415"/>
                    <a:pt x="14275" y="58521"/>
                    <a:pt x="31877" y="58521"/>
                  </a:cubicBezTo>
                </a:path>
              </a:pathLst>
            </a:custGeom>
            <a:solidFill>
              <a:srgbClr val="8A8A8C"/>
            </a:solidFill>
          </p:spPr>
        </p:sp>
        <p:sp>
          <p:nvSpPr>
            <p:cNvPr id="236" name="Freeform 235"/>
            <p:cNvSpPr/>
            <p:nvPr/>
          </p:nvSpPr>
          <p:spPr>
            <a:xfrm>
              <a:off x="3466372" y="551697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37" name="Freeform 236"/>
            <p:cNvSpPr/>
            <p:nvPr/>
          </p:nvSpPr>
          <p:spPr>
            <a:xfrm>
              <a:off x="3611386" y="5444629"/>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38" name="Freeform 237"/>
            <p:cNvSpPr/>
            <p:nvPr/>
          </p:nvSpPr>
          <p:spPr>
            <a:xfrm>
              <a:off x="3547623" y="543010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39" name="Freeform 238"/>
            <p:cNvSpPr/>
            <p:nvPr/>
          </p:nvSpPr>
          <p:spPr>
            <a:xfrm>
              <a:off x="3515743" y="5384279"/>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40" name="Freeform 239"/>
            <p:cNvSpPr/>
            <p:nvPr/>
          </p:nvSpPr>
          <p:spPr>
            <a:xfrm>
              <a:off x="3629428" y="5400837"/>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41" name="Freeform 240"/>
            <p:cNvSpPr/>
            <p:nvPr/>
          </p:nvSpPr>
          <p:spPr>
            <a:xfrm>
              <a:off x="4132988" y="551697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42" name="Freeform 241"/>
            <p:cNvSpPr/>
            <p:nvPr/>
          </p:nvSpPr>
          <p:spPr>
            <a:xfrm>
              <a:off x="4595037" y="5415372"/>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43" name="Freeform 242"/>
            <p:cNvSpPr/>
            <p:nvPr/>
          </p:nvSpPr>
          <p:spPr>
            <a:xfrm>
              <a:off x="4685697" y="5516973"/>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44" name="Freeform 243"/>
            <p:cNvSpPr/>
            <p:nvPr/>
          </p:nvSpPr>
          <p:spPr>
            <a:xfrm>
              <a:off x="4674738" y="5571428"/>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45" name="Freeform 244"/>
            <p:cNvSpPr/>
            <p:nvPr/>
          </p:nvSpPr>
          <p:spPr>
            <a:xfrm>
              <a:off x="4993656" y="5015422"/>
              <a:ext cx="63754" cy="58522"/>
            </a:xfrm>
            <a:custGeom>
              <a:avLst/>
              <a:gdLst/>
              <a:ahLst/>
              <a:cxnLst/>
              <a:rect l="l" t="t" r="r" b="b"/>
              <a:pathLst>
                <a:path w="63754" h="58522">
                  <a:moveTo>
                    <a:pt x="31878" y="58522"/>
                  </a:moveTo>
                  <a:cubicBezTo>
                    <a:pt x="49480" y="58522"/>
                    <a:pt x="63755" y="45415"/>
                    <a:pt x="63755" y="29261"/>
                  </a:cubicBezTo>
                  <a:cubicBezTo>
                    <a:pt x="63755" y="13093"/>
                    <a:pt x="49480" y="0"/>
                    <a:pt x="31878" y="0"/>
                  </a:cubicBezTo>
                  <a:cubicBezTo>
                    <a:pt x="14276" y="0"/>
                    <a:pt x="0" y="13093"/>
                    <a:pt x="0" y="29261"/>
                  </a:cubicBezTo>
                  <a:cubicBezTo>
                    <a:pt x="0" y="45415"/>
                    <a:pt x="14276" y="58522"/>
                    <a:pt x="31878" y="58522"/>
                  </a:cubicBezTo>
                </a:path>
              </a:pathLst>
            </a:custGeom>
            <a:solidFill>
              <a:srgbClr val="8A8A8C"/>
            </a:solidFill>
          </p:spPr>
        </p:sp>
        <p:sp>
          <p:nvSpPr>
            <p:cNvPr id="246" name="Freeform 245"/>
            <p:cNvSpPr/>
            <p:nvPr/>
          </p:nvSpPr>
          <p:spPr>
            <a:xfrm>
              <a:off x="4947605" y="5341405"/>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47" name="Freeform 246"/>
            <p:cNvSpPr/>
            <p:nvPr/>
          </p:nvSpPr>
          <p:spPr>
            <a:xfrm>
              <a:off x="5184939" y="4767060"/>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48" name="Freeform 247"/>
            <p:cNvSpPr/>
            <p:nvPr/>
          </p:nvSpPr>
          <p:spPr>
            <a:xfrm>
              <a:off x="6303641" y="5203331"/>
              <a:ext cx="63754" cy="58522"/>
            </a:xfrm>
            <a:custGeom>
              <a:avLst/>
              <a:gdLst/>
              <a:ahLst/>
              <a:cxnLst/>
              <a:rect l="l" t="t" r="r" b="b"/>
              <a:pathLst>
                <a:path w="63754" h="58522">
                  <a:moveTo>
                    <a:pt x="31877" y="58522"/>
                  </a:moveTo>
                  <a:cubicBezTo>
                    <a:pt x="49479" y="58522"/>
                    <a:pt x="63755" y="45416"/>
                    <a:pt x="63755" y="29261"/>
                  </a:cubicBezTo>
                  <a:cubicBezTo>
                    <a:pt x="63755"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49" name="Freeform 248"/>
            <p:cNvSpPr/>
            <p:nvPr/>
          </p:nvSpPr>
          <p:spPr>
            <a:xfrm>
              <a:off x="6155447" y="5313062"/>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50" name="Freeform 249"/>
            <p:cNvSpPr/>
            <p:nvPr/>
          </p:nvSpPr>
          <p:spPr>
            <a:xfrm>
              <a:off x="5968645" y="5283796"/>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51" name="Freeform 250"/>
            <p:cNvSpPr/>
            <p:nvPr/>
          </p:nvSpPr>
          <p:spPr>
            <a:xfrm>
              <a:off x="6109368" y="5111888"/>
              <a:ext cx="63754" cy="58522"/>
            </a:xfrm>
            <a:custGeom>
              <a:avLst/>
              <a:gdLst/>
              <a:ahLst/>
              <a:cxnLst/>
              <a:rect l="l" t="t" r="r" b="b"/>
              <a:pathLst>
                <a:path w="63754" h="58522">
                  <a:moveTo>
                    <a:pt x="31877" y="58522"/>
                  </a:moveTo>
                  <a:cubicBezTo>
                    <a:pt x="49479" y="58522"/>
                    <a:pt x="63755" y="45415"/>
                    <a:pt x="63755" y="29261"/>
                  </a:cubicBezTo>
                  <a:cubicBezTo>
                    <a:pt x="63755"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52" name="Freeform 251"/>
            <p:cNvSpPr/>
            <p:nvPr/>
          </p:nvSpPr>
          <p:spPr>
            <a:xfrm>
              <a:off x="5631160" y="4938157"/>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53" name="Freeform 252"/>
            <p:cNvSpPr/>
            <p:nvPr/>
          </p:nvSpPr>
          <p:spPr>
            <a:xfrm>
              <a:off x="5725805" y="5144813"/>
              <a:ext cx="63754" cy="58521"/>
            </a:xfrm>
            <a:custGeom>
              <a:avLst/>
              <a:gdLst/>
              <a:ahLst/>
              <a:cxnLst/>
              <a:rect l="l" t="t" r="r" b="b"/>
              <a:pathLst>
                <a:path w="63754" h="58521">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54" name="Freeform 253"/>
            <p:cNvSpPr/>
            <p:nvPr/>
          </p:nvSpPr>
          <p:spPr>
            <a:xfrm>
              <a:off x="5711857" y="526185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55" name="Freeform 254"/>
            <p:cNvSpPr/>
            <p:nvPr/>
          </p:nvSpPr>
          <p:spPr>
            <a:xfrm>
              <a:off x="5616215" y="5174066"/>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56" name="Freeform 255"/>
            <p:cNvSpPr/>
            <p:nvPr/>
          </p:nvSpPr>
          <p:spPr>
            <a:xfrm>
              <a:off x="5501643" y="5170419"/>
              <a:ext cx="63754" cy="58522"/>
            </a:xfrm>
            <a:custGeom>
              <a:avLst/>
              <a:gdLst/>
              <a:ahLst/>
              <a:cxnLst/>
              <a:rect l="l" t="t" r="r" b="b"/>
              <a:pathLst>
                <a:path w="63754" h="58522">
                  <a:moveTo>
                    <a:pt x="31877" y="58522"/>
                  </a:moveTo>
                  <a:cubicBezTo>
                    <a:pt x="49479" y="58522"/>
                    <a:pt x="63754" y="45415"/>
                    <a:pt x="63754" y="29261"/>
                  </a:cubicBezTo>
                  <a:cubicBezTo>
                    <a:pt x="63754" y="13093"/>
                    <a:pt x="49479" y="0"/>
                    <a:pt x="31877" y="0"/>
                  </a:cubicBezTo>
                  <a:cubicBezTo>
                    <a:pt x="14275" y="0"/>
                    <a:pt x="0" y="13093"/>
                    <a:pt x="0" y="29261"/>
                  </a:cubicBezTo>
                  <a:cubicBezTo>
                    <a:pt x="0" y="45415"/>
                    <a:pt x="14275" y="58522"/>
                    <a:pt x="31877" y="58522"/>
                  </a:cubicBezTo>
                </a:path>
              </a:pathLst>
            </a:custGeom>
            <a:solidFill>
              <a:srgbClr val="8A8A8C"/>
            </a:solidFill>
          </p:spPr>
        </p:sp>
        <p:sp>
          <p:nvSpPr>
            <p:cNvPr id="257" name="Freeform 256"/>
            <p:cNvSpPr/>
            <p:nvPr/>
          </p:nvSpPr>
          <p:spPr>
            <a:xfrm>
              <a:off x="5410871" y="4996675"/>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58" name="Freeform 257"/>
            <p:cNvSpPr/>
            <p:nvPr/>
          </p:nvSpPr>
          <p:spPr>
            <a:xfrm>
              <a:off x="5312352" y="4996675"/>
              <a:ext cx="63754" cy="58521"/>
            </a:xfrm>
            <a:custGeom>
              <a:avLst/>
              <a:gdLst/>
              <a:ahLst/>
              <a:cxnLst/>
              <a:rect l="l" t="t" r="r" b="b"/>
              <a:pathLst>
                <a:path w="63754" h="58521">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59" name="Freeform 258"/>
            <p:cNvSpPr/>
            <p:nvPr/>
          </p:nvSpPr>
          <p:spPr>
            <a:xfrm>
              <a:off x="5262537" y="4927638"/>
              <a:ext cx="63754" cy="58521"/>
            </a:xfrm>
            <a:custGeom>
              <a:avLst/>
              <a:gdLst/>
              <a:ahLst/>
              <a:cxnLst/>
              <a:rect l="l" t="t" r="r" b="b"/>
              <a:pathLst>
                <a:path w="63754" h="58521">
                  <a:moveTo>
                    <a:pt x="31878" y="58521"/>
                  </a:moveTo>
                  <a:cubicBezTo>
                    <a:pt x="49480" y="58521"/>
                    <a:pt x="63755" y="45415"/>
                    <a:pt x="63755" y="29261"/>
                  </a:cubicBezTo>
                  <a:cubicBezTo>
                    <a:pt x="63755" y="13094"/>
                    <a:pt x="49480" y="0"/>
                    <a:pt x="31878" y="0"/>
                  </a:cubicBezTo>
                  <a:cubicBezTo>
                    <a:pt x="14276" y="0"/>
                    <a:pt x="0" y="13094"/>
                    <a:pt x="0" y="29261"/>
                  </a:cubicBezTo>
                  <a:cubicBezTo>
                    <a:pt x="0" y="45415"/>
                    <a:pt x="14276" y="58521"/>
                    <a:pt x="31878" y="58521"/>
                  </a:cubicBezTo>
                </a:path>
              </a:pathLst>
            </a:custGeom>
            <a:solidFill>
              <a:srgbClr val="8A8A8C"/>
            </a:solidFill>
          </p:spPr>
        </p:sp>
        <p:sp>
          <p:nvSpPr>
            <p:cNvPr id="260" name="Freeform 259"/>
            <p:cNvSpPr/>
            <p:nvPr/>
          </p:nvSpPr>
          <p:spPr>
            <a:xfrm>
              <a:off x="5501643" y="4832995"/>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61" name="Freeform 260"/>
            <p:cNvSpPr/>
            <p:nvPr/>
          </p:nvSpPr>
          <p:spPr>
            <a:xfrm>
              <a:off x="6689199" y="4412380"/>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62" name="Freeform 261"/>
            <p:cNvSpPr/>
            <p:nvPr/>
          </p:nvSpPr>
          <p:spPr>
            <a:xfrm>
              <a:off x="6796797" y="4142625"/>
              <a:ext cx="63754" cy="58522"/>
            </a:xfrm>
            <a:custGeom>
              <a:avLst/>
              <a:gdLst/>
              <a:ahLst/>
              <a:cxnLst/>
              <a:rect l="l" t="t" r="r" b="b"/>
              <a:pathLst>
                <a:path w="63754" h="58522">
                  <a:moveTo>
                    <a:pt x="31877" y="58522"/>
                  </a:moveTo>
                  <a:cubicBezTo>
                    <a:pt x="49479" y="58522"/>
                    <a:pt x="63754" y="45416"/>
                    <a:pt x="63754" y="29261"/>
                  </a:cubicBezTo>
                  <a:cubicBezTo>
                    <a:pt x="63754" y="13094"/>
                    <a:pt x="49479" y="0"/>
                    <a:pt x="31877" y="0"/>
                  </a:cubicBezTo>
                  <a:cubicBezTo>
                    <a:pt x="14275" y="0"/>
                    <a:pt x="0" y="13094"/>
                    <a:pt x="0" y="29261"/>
                  </a:cubicBezTo>
                  <a:cubicBezTo>
                    <a:pt x="0" y="45416"/>
                    <a:pt x="14275" y="58522"/>
                    <a:pt x="31877" y="58522"/>
                  </a:cubicBezTo>
                </a:path>
              </a:pathLst>
            </a:custGeom>
            <a:solidFill>
              <a:srgbClr val="8A8A8C"/>
            </a:solidFill>
          </p:spPr>
        </p:sp>
        <p:sp>
          <p:nvSpPr>
            <p:cNvPr id="263" name="Freeform 262"/>
            <p:cNvSpPr/>
            <p:nvPr/>
          </p:nvSpPr>
          <p:spPr>
            <a:xfrm>
              <a:off x="6529050" y="4171890"/>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64" name="Freeform 263"/>
            <p:cNvSpPr/>
            <p:nvPr/>
          </p:nvSpPr>
          <p:spPr>
            <a:xfrm>
              <a:off x="6465286" y="4055763"/>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65" name="Freeform 264"/>
            <p:cNvSpPr/>
            <p:nvPr/>
          </p:nvSpPr>
          <p:spPr>
            <a:xfrm>
              <a:off x="6465286" y="3863740"/>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66" name="Freeform 265"/>
            <p:cNvSpPr/>
            <p:nvPr/>
          </p:nvSpPr>
          <p:spPr>
            <a:xfrm>
              <a:off x="6258810" y="4085020"/>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67" name="Freeform 266"/>
            <p:cNvSpPr/>
            <p:nvPr/>
          </p:nvSpPr>
          <p:spPr>
            <a:xfrm>
              <a:off x="6074499" y="3946037"/>
              <a:ext cx="63754" cy="58522"/>
            </a:xfrm>
            <a:custGeom>
              <a:avLst/>
              <a:gdLst/>
              <a:ahLst/>
              <a:cxnLst/>
              <a:rect l="l" t="t" r="r" b="b"/>
              <a:pathLst>
                <a:path w="63754" h="58522">
                  <a:moveTo>
                    <a:pt x="31877" y="58521"/>
                  </a:moveTo>
                  <a:cubicBezTo>
                    <a:pt x="49479" y="58521"/>
                    <a:pt x="63754" y="45415"/>
                    <a:pt x="63754" y="29261"/>
                  </a:cubicBezTo>
                  <a:cubicBezTo>
                    <a:pt x="63754" y="13094"/>
                    <a:pt x="49479" y="0"/>
                    <a:pt x="31877" y="0"/>
                  </a:cubicBezTo>
                  <a:cubicBezTo>
                    <a:pt x="14275" y="0"/>
                    <a:pt x="0" y="13094"/>
                    <a:pt x="0" y="29261"/>
                  </a:cubicBezTo>
                  <a:cubicBezTo>
                    <a:pt x="0" y="45415"/>
                    <a:pt x="14275" y="58521"/>
                    <a:pt x="31877" y="58521"/>
                  </a:cubicBezTo>
                </a:path>
              </a:pathLst>
            </a:custGeom>
            <a:solidFill>
              <a:srgbClr val="8A8A8C"/>
            </a:solidFill>
          </p:spPr>
        </p:sp>
        <p:sp>
          <p:nvSpPr>
            <p:cNvPr id="268" name="Freeform 267"/>
            <p:cNvSpPr/>
            <p:nvPr/>
          </p:nvSpPr>
          <p:spPr>
            <a:xfrm>
              <a:off x="6008636" y="3872886"/>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69" name="Freeform 268"/>
            <p:cNvSpPr/>
            <p:nvPr/>
          </p:nvSpPr>
          <p:spPr>
            <a:xfrm>
              <a:off x="5925059" y="3834474"/>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70" name="Freeform 269"/>
            <p:cNvSpPr/>
            <p:nvPr/>
          </p:nvSpPr>
          <p:spPr>
            <a:xfrm>
              <a:off x="5775617" y="3955183"/>
              <a:ext cx="63754" cy="58522"/>
            </a:xfrm>
            <a:custGeom>
              <a:avLst/>
              <a:gdLst/>
              <a:ahLst/>
              <a:cxnLst/>
              <a:rect l="l" t="t" r="r" b="b"/>
              <a:pathLst>
                <a:path w="63754" h="58522">
                  <a:moveTo>
                    <a:pt x="31877" y="58522"/>
                  </a:moveTo>
                  <a:cubicBezTo>
                    <a:pt x="49480" y="58522"/>
                    <a:pt x="63755" y="45415"/>
                    <a:pt x="63755" y="29261"/>
                  </a:cubicBezTo>
                  <a:cubicBezTo>
                    <a:pt x="63755" y="13094"/>
                    <a:pt x="49480" y="0"/>
                    <a:pt x="31877" y="0"/>
                  </a:cubicBezTo>
                  <a:cubicBezTo>
                    <a:pt x="14275" y="0"/>
                    <a:pt x="0" y="13094"/>
                    <a:pt x="0" y="29261"/>
                  </a:cubicBezTo>
                  <a:cubicBezTo>
                    <a:pt x="0" y="45415"/>
                    <a:pt x="14275" y="58522"/>
                    <a:pt x="31877" y="58522"/>
                  </a:cubicBezTo>
                </a:path>
              </a:pathLst>
            </a:custGeom>
            <a:solidFill>
              <a:srgbClr val="8A8A8C"/>
            </a:solidFill>
          </p:spPr>
        </p:sp>
        <p:sp>
          <p:nvSpPr>
            <p:cNvPr id="271" name="Freeform 270"/>
            <p:cNvSpPr/>
            <p:nvPr/>
          </p:nvSpPr>
          <p:spPr>
            <a:xfrm>
              <a:off x="5711857" y="4026498"/>
              <a:ext cx="63754" cy="58522"/>
            </a:xfrm>
            <a:custGeom>
              <a:avLst/>
              <a:gdLst/>
              <a:ahLst/>
              <a:cxnLst/>
              <a:rect l="l" t="t" r="r" b="b"/>
              <a:pathLst>
                <a:path w="63754" h="58522">
                  <a:moveTo>
                    <a:pt x="31877" y="58522"/>
                  </a:moveTo>
                  <a:cubicBezTo>
                    <a:pt x="49479" y="58522"/>
                    <a:pt x="63754" y="45416"/>
                    <a:pt x="63754" y="29262"/>
                  </a:cubicBezTo>
                  <a:cubicBezTo>
                    <a:pt x="63754" y="13094"/>
                    <a:pt x="49479" y="0"/>
                    <a:pt x="31877" y="0"/>
                  </a:cubicBezTo>
                  <a:cubicBezTo>
                    <a:pt x="14275" y="0"/>
                    <a:pt x="0" y="13094"/>
                    <a:pt x="0" y="29262"/>
                  </a:cubicBezTo>
                  <a:cubicBezTo>
                    <a:pt x="0" y="45416"/>
                    <a:pt x="14275" y="58522"/>
                    <a:pt x="31877" y="58522"/>
                  </a:cubicBezTo>
                </a:path>
              </a:pathLst>
            </a:custGeom>
            <a:solidFill>
              <a:srgbClr val="8A8A8C"/>
            </a:solidFill>
          </p:spPr>
        </p:sp>
        <p:sp>
          <p:nvSpPr>
            <p:cNvPr id="272" name="Freeform 271"/>
            <p:cNvSpPr/>
            <p:nvPr/>
          </p:nvSpPr>
          <p:spPr>
            <a:xfrm>
              <a:off x="5875245" y="4096903"/>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73" name="Freeform 272"/>
            <p:cNvSpPr/>
            <p:nvPr/>
          </p:nvSpPr>
          <p:spPr>
            <a:xfrm>
              <a:off x="5907126" y="4126169"/>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274" name="Freeform 273"/>
            <p:cNvSpPr/>
            <p:nvPr/>
          </p:nvSpPr>
          <p:spPr>
            <a:xfrm>
              <a:off x="5839380" y="4389932"/>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275" name="Freeform 274"/>
            <p:cNvSpPr/>
            <p:nvPr/>
          </p:nvSpPr>
          <p:spPr>
            <a:xfrm>
              <a:off x="5616215" y="4353850"/>
              <a:ext cx="63754" cy="58522"/>
            </a:xfrm>
            <a:custGeom>
              <a:avLst/>
              <a:gdLst/>
              <a:ahLst/>
              <a:cxnLst/>
              <a:rect l="l" t="t" r="r" b="b"/>
              <a:pathLst>
                <a:path w="63754" h="58522">
                  <a:moveTo>
                    <a:pt x="31877" y="58521"/>
                  </a:moveTo>
                  <a:cubicBezTo>
                    <a:pt x="49479" y="58521"/>
                    <a:pt x="63754" y="45415"/>
                    <a:pt x="63754" y="29261"/>
                  </a:cubicBezTo>
                  <a:cubicBezTo>
                    <a:pt x="63754" y="13093"/>
                    <a:pt x="49479" y="0"/>
                    <a:pt x="31877" y="0"/>
                  </a:cubicBezTo>
                  <a:cubicBezTo>
                    <a:pt x="14275" y="0"/>
                    <a:pt x="0" y="13093"/>
                    <a:pt x="0" y="29261"/>
                  </a:cubicBezTo>
                  <a:cubicBezTo>
                    <a:pt x="0" y="45415"/>
                    <a:pt x="14275" y="58521"/>
                    <a:pt x="31877" y="58521"/>
                  </a:cubicBezTo>
                </a:path>
              </a:pathLst>
            </a:custGeom>
            <a:solidFill>
              <a:srgbClr val="8A8A8C"/>
            </a:solidFill>
          </p:spPr>
        </p:sp>
        <p:sp>
          <p:nvSpPr>
            <p:cNvPr id="276" name="Freeform 275"/>
            <p:cNvSpPr/>
            <p:nvPr/>
          </p:nvSpPr>
          <p:spPr>
            <a:xfrm>
              <a:off x="5648095" y="4286292"/>
              <a:ext cx="63754" cy="58522"/>
            </a:xfrm>
            <a:custGeom>
              <a:avLst/>
              <a:gdLst/>
              <a:ahLst/>
              <a:cxnLst/>
              <a:rect l="l" t="t" r="r" b="b"/>
              <a:pathLst>
                <a:path w="63754" h="58522">
                  <a:moveTo>
                    <a:pt x="31877" y="58522"/>
                  </a:moveTo>
                  <a:cubicBezTo>
                    <a:pt x="49479" y="58522"/>
                    <a:pt x="63755" y="45415"/>
                    <a:pt x="63755" y="29261"/>
                  </a:cubicBezTo>
                  <a:cubicBezTo>
                    <a:pt x="63755"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77" name="Freeform 276"/>
            <p:cNvSpPr/>
            <p:nvPr/>
          </p:nvSpPr>
          <p:spPr>
            <a:xfrm>
              <a:off x="5616215" y="3756750"/>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78" name="Freeform 277"/>
            <p:cNvSpPr/>
            <p:nvPr/>
          </p:nvSpPr>
          <p:spPr>
            <a:xfrm>
              <a:off x="6625437" y="3301380"/>
              <a:ext cx="63754" cy="58522"/>
            </a:xfrm>
            <a:custGeom>
              <a:avLst/>
              <a:gdLst/>
              <a:ahLst/>
              <a:cxnLst/>
              <a:rect l="l" t="t" r="r" b="b"/>
              <a:pathLst>
                <a:path w="63754" h="58522">
                  <a:moveTo>
                    <a:pt x="31877" y="58522"/>
                  </a:moveTo>
                  <a:cubicBezTo>
                    <a:pt x="49479" y="58522"/>
                    <a:pt x="63754" y="45415"/>
                    <a:pt x="63754" y="29261"/>
                  </a:cubicBezTo>
                  <a:cubicBezTo>
                    <a:pt x="63754" y="13094"/>
                    <a:pt x="49479" y="0"/>
                    <a:pt x="31877" y="0"/>
                  </a:cubicBezTo>
                  <a:cubicBezTo>
                    <a:pt x="14275" y="0"/>
                    <a:pt x="0" y="13094"/>
                    <a:pt x="0" y="29261"/>
                  </a:cubicBezTo>
                  <a:cubicBezTo>
                    <a:pt x="0" y="45415"/>
                    <a:pt x="14275" y="58522"/>
                    <a:pt x="31877" y="58522"/>
                  </a:cubicBezTo>
                </a:path>
              </a:pathLst>
            </a:custGeom>
            <a:solidFill>
              <a:srgbClr val="8A8A8C"/>
            </a:solidFill>
          </p:spPr>
        </p:sp>
        <p:sp>
          <p:nvSpPr>
            <p:cNvPr id="279" name="TextBox 278"/>
            <p:cNvSpPr txBox="1"/>
            <p:nvPr/>
          </p:nvSpPr>
          <p:spPr>
            <a:xfrm>
              <a:off x="502922" y="6552645"/>
              <a:ext cx="1244601" cy="152400"/>
            </a:xfrm>
            <a:prstGeom prst="rect">
              <a:avLst/>
            </a:prstGeom>
          </p:spPr>
          <p:txBody>
            <a:bodyPr wrap="none" lIns="0" tIns="0" rIns="0" bIns="0" anchor="t"/>
            <a:lstStyle/>
            <a:p>
              <a:pPr defTabSz="908739" fontAlgn="base">
                <a:spcBef>
                  <a:spcPct val="0"/>
                </a:spcBef>
                <a:spcAft>
                  <a:spcPct val="0"/>
                </a:spcAft>
              </a:pPr>
              <a:r>
                <a:rPr lang="en-US" sz="900" dirty="0">
                  <a:solidFill>
                    <a:srgbClr val="221F20"/>
                  </a:solidFill>
                </a:rPr>
                <a:t>Source: CEB analysis.</a:t>
              </a:r>
            </a:p>
          </p:txBody>
        </p:sp>
        <p:sp>
          <p:nvSpPr>
            <p:cNvPr id="280" name="Freeform 279"/>
            <p:cNvSpPr/>
            <p:nvPr/>
          </p:nvSpPr>
          <p:spPr>
            <a:xfrm>
              <a:off x="524354" y="2709768"/>
              <a:ext cx="3349257" cy="832104"/>
            </a:xfrm>
            <a:custGeom>
              <a:avLst/>
              <a:gdLst/>
              <a:ahLst/>
              <a:cxnLst/>
              <a:rect l="l" t="t" r="r" b="b"/>
              <a:pathLst>
                <a:path w="3349257" h="832104">
                  <a:moveTo>
                    <a:pt x="0" y="832104"/>
                  </a:moveTo>
                  <a:lnTo>
                    <a:pt x="3349257" y="832104"/>
                  </a:lnTo>
                  <a:lnTo>
                    <a:pt x="3349257" y="0"/>
                  </a:lnTo>
                  <a:lnTo>
                    <a:pt x="0" y="0"/>
                  </a:lnTo>
                  <a:close/>
                </a:path>
              </a:pathLst>
            </a:custGeom>
            <a:solidFill>
              <a:srgbClr val="F2F2F2"/>
            </a:solidFill>
            <a:ln w="12700" cmpd="sng">
              <a:solidFill>
                <a:schemeClr val="accent1"/>
              </a:solidFill>
            </a:ln>
          </p:spPr>
          <p:txBody>
            <a:bodyPr lIns="101597" tIns="50800" rIns="101597" bIns="50800"/>
            <a:lstStyle/>
            <a:p>
              <a:pPr algn="ctr" defTabSz="1016088" fontAlgn="base">
                <a:spcBef>
                  <a:spcPct val="0"/>
                </a:spcBef>
                <a:spcAft>
                  <a:spcPct val="0"/>
                </a:spcAft>
              </a:pPr>
              <a:endParaRPr lang="en-US" dirty="0">
                <a:solidFill>
                  <a:srgbClr val="000000"/>
                </a:solidFill>
              </a:endParaRPr>
            </a:p>
          </p:txBody>
        </p:sp>
        <p:sp>
          <p:nvSpPr>
            <p:cNvPr id="281" name="Freeform 280"/>
            <p:cNvSpPr/>
            <p:nvPr/>
          </p:nvSpPr>
          <p:spPr>
            <a:xfrm>
              <a:off x="815683" y="2834524"/>
              <a:ext cx="98298" cy="98299"/>
            </a:xfrm>
            <a:custGeom>
              <a:avLst/>
              <a:gdLst/>
              <a:ahLst/>
              <a:cxnLst/>
              <a:rect l="l" t="t" r="r" b="b"/>
              <a:pathLst>
                <a:path w="98298" h="98298">
                  <a:moveTo>
                    <a:pt x="49149" y="98298"/>
                  </a:moveTo>
                  <a:cubicBezTo>
                    <a:pt x="76289" y="98298"/>
                    <a:pt x="98298" y="76301"/>
                    <a:pt x="98298" y="49149"/>
                  </a:cubicBezTo>
                  <a:cubicBezTo>
                    <a:pt x="98298" y="22009"/>
                    <a:pt x="76289" y="0"/>
                    <a:pt x="49149" y="0"/>
                  </a:cubicBezTo>
                  <a:cubicBezTo>
                    <a:pt x="22009" y="0"/>
                    <a:pt x="0" y="22009"/>
                    <a:pt x="0" y="49149"/>
                  </a:cubicBezTo>
                  <a:cubicBezTo>
                    <a:pt x="0" y="76301"/>
                    <a:pt x="22009" y="98298"/>
                    <a:pt x="49149" y="98298"/>
                  </a:cubicBezTo>
                </a:path>
              </a:pathLst>
            </a:custGeom>
            <a:solidFill>
              <a:srgbClr val="8A8A8C"/>
            </a:solidFill>
          </p:spPr>
        </p:sp>
        <p:sp>
          <p:nvSpPr>
            <p:cNvPr id="282" name="TextBox 281"/>
            <p:cNvSpPr txBox="1"/>
            <p:nvPr/>
          </p:nvSpPr>
          <p:spPr>
            <a:xfrm>
              <a:off x="916016" y="2782452"/>
              <a:ext cx="2044700" cy="596899"/>
            </a:xfrm>
            <a:prstGeom prst="rect">
              <a:avLst/>
            </a:prstGeom>
          </p:spPr>
          <p:txBody>
            <a:bodyPr lIns="0" tIns="0" rIns="0" bIns="0" anchor="t"/>
            <a:lstStyle/>
            <a:p>
              <a:pPr defTabSz="908739" fontAlgn="base">
                <a:lnSpc>
                  <a:spcPts val="1716"/>
                </a:lnSpc>
                <a:spcBef>
                  <a:spcPct val="0"/>
                </a:spcBef>
                <a:spcAft>
                  <a:spcPct val="0"/>
                </a:spcAft>
              </a:pPr>
              <a:r>
                <a:rPr lang="en-US" sz="1300" dirty="0">
                  <a:solidFill>
                    <a:srgbClr val="221F20"/>
                  </a:solidFill>
                </a:rPr>
                <a:t>= Learning Organization</a:t>
              </a:r>
              <a:br>
                <a:rPr lang="en-US" sz="1300" dirty="0">
                  <a:solidFill>
                    <a:srgbClr val="221F20"/>
                  </a:solidFill>
                </a:rPr>
              </a:br>
              <a:r>
                <a:rPr lang="en-US" sz="1300" dirty="0">
                  <a:solidFill>
                    <a:srgbClr val="221F20"/>
                  </a:solidFill>
                </a:rPr>
                <a:t>&gt; 300 organizations</a:t>
              </a:r>
              <a:br>
                <a:rPr lang="en-US" sz="1300" dirty="0">
                  <a:solidFill>
                    <a:srgbClr val="221F20"/>
                  </a:solidFill>
                </a:rPr>
              </a:br>
              <a:r>
                <a:rPr lang="en-US" sz="1300" dirty="0">
                  <a:solidFill>
                    <a:srgbClr val="221F20"/>
                  </a:solidFill>
                </a:rPr>
                <a:t>&gt; 18 million evaluations</a:t>
              </a:r>
            </a:p>
          </p:txBody>
        </p:sp>
        <p:sp>
          <p:nvSpPr>
            <p:cNvPr id="283" name="TextBox 282"/>
            <p:cNvSpPr txBox="1"/>
            <p:nvPr/>
          </p:nvSpPr>
          <p:spPr>
            <a:xfrm rot="16200000">
              <a:off x="7413390" y="4029554"/>
              <a:ext cx="3571210" cy="584471"/>
            </a:xfrm>
            <a:prstGeom prst="rect">
              <a:avLst/>
            </a:prstGeom>
            <a:noFill/>
          </p:spPr>
          <p:txBody>
            <a:bodyPr wrap="none" lIns="90894" tIns="45444" rIns="90894" bIns="45444" rtlCol="0">
              <a:spAutoFit/>
            </a:bodyPr>
            <a:lstStyle/>
            <a:p>
              <a:pPr algn="ctr" defTabSz="908739" fontAlgn="base">
                <a:spcBef>
                  <a:spcPct val="0"/>
                </a:spcBef>
                <a:spcAft>
                  <a:spcPct val="0"/>
                </a:spcAft>
              </a:pPr>
              <a:r>
                <a:rPr lang="en-US" sz="1600" b="1" dirty="0">
                  <a:solidFill>
                    <a:srgbClr val="221F20"/>
                  </a:solidFill>
                </a:rPr>
                <a:t>Performance Gain Due to Learning</a:t>
              </a:r>
            </a:p>
            <a:p>
              <a:pPr algn="ctr" defTabSz="908739" fontAlgn="base">
                <a:spcBef>
                  <a:spcPct val="0"/>
                </a:spcBef>
                <a:spcAft>
                  <a:spcPct val="0"/>
                </a:spcAft>
              </a:pPr>
              <a:endParaRPr lang="en-US" sz="1600" dirty="0">
                <a:solidFill>
                  <a:prstClr val="black"/>
                </a:solidFill>
              </a:endParaRPr>
            </a:p>
          </p:txBody>
        </p:sp>
      </p:grpSp>
      <p:sp>
        <p:nvSpPr>
          <p:cNvPr id="284" name="TextBox 283"/>
          <p:cNvSpPr txBox="1"/>
          <p:nvPr/>
        </p:nvSpPr>
        <p:spPr bwMode="auto">
          <a:xfrm>
            <a:off x="4649671" y="2243291"/>
            <a:ext cx="6995867" cy="369332"/>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Slide provides context around the scrap learning metric</a:t>
            </a:r>
          </a:p>
        </p:txBody>
      </p:sp>
      <p:sp>
        <p:nvSpPr>
          <p:cNvPr id="285" name="TextBox 284"/>
          <p:cNvSpPr txBox="1"/>
          <p:nvPr/>
        </p:nvSpPr>
        <p:spPr>
          <a:xfrm>
            <a:off x="9244343" y="3140761"/>
            <a:ext cx="2742299" cy="1782821"/>
          </a:xfrm>
          <a:prstGeom prst="rect">
            <a:avLst/>
          </a:prstGeom>
          <a:solidFill>
            <a:srgbClr val="00B0F0"/>
          </a:solidFill>
        </p:spPr>
        <p:txBody>
          <a:bodyPr wrap="square" lIns="182880" rtlCol="0">
            <a:noAutofit/>
          </a:bodyPr>
          <a:lstStyle/>
          <a:p>
            <a:pPr algn="l"/>
            <a:r>
              <a:rPr lang="en-US" sz="1800" dirty="0">
                <a:solidFill>
                  <a:schemeClr val="bg1"/>
                </a:solidFill>
              </a:rPr>
              <a:t>As Scrap decreases, Estimated Performance Improvement due to training increases, providing more benefit to the organization.</a:t>
            </a:r>
            <a:endParaRPr lang="en-US" sz="1400" dirty="0">
              <a:solidFill>
                <a:schemeClr val="bg1"/>
              </a:solidFill>
            </a:endParaRPr>
          </a:p>
        </p:txBody>
      </p:sp>
    </p:spTree>
    <p:extLst>
      <p:ext uri="{BB962C8B-B14F-4D97-AF65-F5344CB8AC3E}">
        <p14:creationId xmlns:p14="http://schemas.microsoft.com/office/powerpoint/2010/main" val="42332262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 r="474" b="14449"/>
          <a:stretch/>
        </p:blipFill>
        <p:spPr>
          <a:xfrm>
            <a:off x="168015" y="4371304"/>
            <a:ext cx="11849620" cy="1890509"/>
          </a:xfrm>
          <a:prstGeom prst="rect">
            <a:avLst/>
          </a:prstGeom>
        </p:spPr>
      </p:pic>
      <p:pic>
        <p:nvPicPr>
          <p:cNvPr id="4" name="Picture 3"/>
          <p:cNvPicPr>
            <a:picLocks noChangeAspect="1"/>
          </p:cNvPicPr>
          <p:nvPr/>
        </p:nvPicPr>
        <p:blipFill rotWithShape="1">
          <a:blip r:embed="rId4"/>
          <a:srcRect l="1" t="-1" r="-58" b="58013"/>
          <a:stretch/>
        </p:blipFill>
        <p:spPr>
          <a:xfrm>
            <a:off x="192126" y="2026601"/>
            <a:ext cx="11836741" cy="1419767"/>
          </a:xfrm>
          <a:prstGeom prst="rect">
            <a:avLst/>
          </a:prstGeom>
        </p:spPr>
      </p:pic>
      <p:sp>
        <p:nvSpPr>
          <p:cNvPr id="2" name="Title 1"/>
          <p:cNvSpPr>
            <a:spLocks noGrp="1"/>
          </p:cNvSpPr>
          <p:nvPr>
            <p:ph type="title"/>
          </p:nvPr>
        </p:nvSpPr>
        <p:spPr>
          <a:xfrm>
            <a:off x="146497" y="63206"/>
            <a:ext cx="10515600" cy="871291"/>
          </a:xfrm>
        </p:spPr>
        <p:txBody>
          <a:bodyPr/>
          <a:lstStyle/>
          <a:p>
            <a:r>
              <a:rPr lang="en-US" dirty="0"/>
              <a:t>Higher Scrap = Less Job Application</a:t>
            </a:r>
            <a:endParaRPr lang="en-US" sz="2800" dirty="0"/>
          </a:p>
        </p:txBody>
      </p:sp>
      <p:sp>
        <p:nvSpPr>
          <p:cNvPr id="10" name="Title 1"/>
          <p:cNvSpPr txBox="1">
            <a:spLocks/>
          </p:cNvSpPr>
          <p:nvPr/>
        </p:nvSpPr>
        <p:spPr bwMode="auto">
          <a:xfrm>
            <a:off x="294041" y="1444936"/>
            <a:ext cx="11576050" cy="4801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lang="en-US" sz="2800" kern="0" dirty="0"/>
              <a:t>Post Event</a:t>
            </a:r>
          </a:p>
        </p:txBody>
      </p:sp>
      <p:sp>
        <p:nvSpPr>
          <p:cNvPr id="11" name="Title 1"/>
          <p:cNvSpPr txBox="1">
            <a:spLocks/>
          </p:cNvSpPr>
          <p:nvPr/>
        </p:nvSpPr>
        <p:spPr bwMode="auto">
          <a:xfrm>
            <a:off x="322471" y="3668770"/>
            <a:ext cx="11576050" cy="480131"/>
          </a:xfrm>
          <a:prstGeom prst="rect">
            <a:avLst/>
          </a:prstGeom>
          <a:noFill/>
          <a:ln w="9525" algn="ctr">
            <a:noFill/>
            <a:miter lim="800000"/>
            <a:headEnd/>
            <a:tailEnd/>
          </a:ln>
        </p:spPr>
        <p:txBody>
          <a:bodyPr vert="horz" wrap="square" lIns="0" tIns="91440" rIns="0" bIns="0" numCol="1" anchor="t" anchorCtr="0" compatLnSpc="1">
            <a:prstTxWarp prst="textNoShape">
              <a:avLst/>
            </a:prstTxWarp>
            <a:spAutoFit/>
          </a:bodyPr>
          <a:lstStyle>
            <a:lvl1pPr marL="0" marR="0" indent="0" algn="l" rtl="0" eaLnBrk="1" fontAlgn="base" hangingPunct="1">
              <a:lnSpc>
                <a:spcPct val="90000"/>
              </a:lnSpc>
              <a:spcBef>
                <a:spcPct val="0"/>
              </a:spcBef>
              <a:spcAft>
                <a:spcPct val="0"/>
              </a:spcAft>
              <a:defRPr lang="en-US" sz="3200" b="1" dirty="0"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178"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354"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532"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709"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r>
              <a:rPr lang="en-US" sz="2800" kern="0" dirty="0"/>
              <a:t>Follow-up</a:t>
            </a:r>
          </a:p>
        </p:txBody>
      </p:sp>
      <p:sp>
        <p:nvSpPr>
          <p:cNvPr id="12" name="Rectangle 11"/>
          <p:cNvSpPr/>
          <p:nvPr/>
        </p:nvSpPr>
        <p:spPr bwMode="auto">
          <a:xfrm>
            <a:off x="192126" y="1999137"/>
            <a:ext cx="11854575" cy="1125842"/>
          </a:xfrm>
          <a:prstGeom prst="rect">
            <a:avLst/>
          </a:prstGeom>
          <a:noFill/>
          <a:ln w="539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p:cNvSpPr/>
          <p:nvPr/>
        </p:nvSpPr>
        <p:spPr bwMode="auto">
          <a:xfrm>
            <a:off x="205005" y="4320141"/>
            <a:ext cx="11836742" cy="775381"/>
          </a:xfrm>
          <a:prstGeom prst="rect">
            <a:avLst/>
          </a:prstGeom>
          <a:noFill/>
          <a:ln w="5397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5" name="Picture 4"/>
          <p:cNvPicPr>
            <a:picLocks noChangeAspect="1"/>
          </p:cNvPicPr>
          <p:nvPr/>
        </p:nvPicPr>
        <p:blipFill>
          <a:blip r:embed="rId5"/>
          <a:stretch>
            <a:fillRect/>
          </a:stretch>
        </p:blipFill>
        <p:spPr>
          <a:xfrm>
            <a:off x="180481" y="1005771"/>
            <a:ext cx="3228975" cy="247650"/>
          </a:xfrm>
          <a:prstGeom prst="rect">
            <a:avLst/>
          </a:prstGeom>
        </p:spPr>
      </p:pic>
      <p:sp>
        <p:nvSpPr>
          <p:cNvPr id="15" name="TextBox 14"/>
          <p:cNvSpPr txBox="1"/>
          <p:nvPr/>
        </p:nvSpPr>
        <p:spPr bwMode="auto">
          <a:xfrm>
            <a:off x="8782546" y="763697"/>
            <a:ext cx="3115413" cy="1107996"/>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Data comes from the:</a:t>
            </a:r>
          </a:p>
          <a:p>
            <a:pPr algn="l"/>
            <a:r>
              <a:rPr lang="en-US" sz="2400" dirty="0"/>
              <a:t> Key Metrics Report and Scrap Learning Output </a:t>
            </a:r>
          </a:p>
        </p:txBody>
      </p:sp>
    </p:spTree>
    <p:extLst>
      <p:ext uri="{BB962C8B-B14F-4D97-AF65-F5344CB8AC3E}">
        <p14:creationId xmlns:p14="http://schemas.microsoft.com/office/powerpoint/2010/main" val="90504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2" y="105054"/>
            <a:ext cx="10515600" cy="822635"/>
          </a:xfrm>
        </p:spPr>
        <p:txBody>
          <a:bodyPr/>
          <a:lstStyle/>
          <a:p>
            <a:r>
              <a:rPr lang="en-US" dirty="0"/>
              <a:t>Reduce Scrap to Increase Application</a:t>
            </a:r>
          </a:p>
        </p:txBody>
      </p:sp>
      <p:sp>
        <p:nvSpPr>
          <p:cNvPr id="3" name="Text Placeholder 2"/>
          <p:cNvSpPr>
            <a:spLocks noGrp="1"/>
          </p:cNvSpPr>
          <p:nvPr>
            <p:ph type="body" sz="quarter" idx="10"/>
          </p:nvPr>
        </p:nvSpPr>
        <p:spPr>
          <a:xfrm>
            <a:off x="304800" y="1482191"/>
            <a:ext cx="11576050" cy="2481326"/>
          </a:xfrm>
        </p:spPr>
        <p:txBody>
          <a:bodyPr/>
          <a:lstStyle/>
          <a:p>
            <a:r>
              <a:rPr lang="en-US" dirty="0"/>
              <a:t>Key Drivers* of Scrap:</a:t>
            </a:r>
          </a:p>
          <a:p>
            <a:pPr lvl="1"/>
            <a:r>
              <a:rPr lang="en-US" dirty="0"/>
              <a:t>Courseware: “The content was relevant to my job.”</a:t>
            </a:r>
          </a:p>
          <a:p>
            <a:pPr lvl="1"/>
            <a:r>
              <a:rPr lang="en-US" dirty="0"/>
              <a:t>Support Tools: “The participant materials (manual, presentation handouts, job aids, etc.) will be useful on the job.”</a:t>
            </a:r>
          </a:p>
          <a:p>
            <a:pPr lvl="1"/>
            <a:endParaRPr lang="en-US" dirty="0"/>
          </a:p>
          <a:p>
            <a:pPr lvl="1"/>
            <a:endParaRPr lang="en-US" dirty="0"/>
          </a:p>
          <a:p>
            <a:pPr marL="365760" lvl="1" indent="0">
              <a:buNone/>
            </a:pPr>
            <a:endParaRPr lang="en-US" dirty="0"/>
          </a:p>
          <a:p>
            <a:pPr marL="365760" lvl="1" indent="0">
              <a:buNone/>
            </a:pPr>
            <a:endParaRPr lang="en-US" sz="1600" dirty="0"/>
          </a:p>
        </p:txBody>
      </p:sp>
      <p:sp>
        <p:nvSpPr>
          <p:cNvPr id="4" name="TextBox 3"/>
          <p:cNvSpPr txBox="1"/>
          <p:nvPr/>
        </p:nvSpPr>
        <p:spPr>
          <a:xfrm>
            <a:off x="311150" y="5877515"/>
            <a:ext cx="10521950" cy="307777"/>
          </a:xfrm>
          <a:prstGeom prst="rect">
            <a:avLst/>
          </a:prstGeom>
          <a:noFill/>
        </p:spPr>
        <p:txBody>
          <a:bodyPr wrap="square" rtlCol="0">
            <a:spAutoFit/>
          </a:bodyPr>
          <a:lstStyle/>
          <a:p>
            <a:pPr indent="-91440" algn="l"/>
            <a:r>
              <a:rPr lang="en-US" sz="1400" dirty="0"/>
              <a:t>*The greatest strengths, calculated in MTM, relative to our scrap learning percentage; the areas to focus on first to reduce scrap</a:t>
            </a:r>
          </a:p>
        </p:txBody>
      </p:sp>
      <p:sp>
        <p:nvSpPr>
          <p:cNvPr id="5" name="TextBox 4"/>
          <p:cNvSpPr txBox="1"/>
          <p:nvPr/>
        </p:nvSpPr>
        <p:spPr>
          <a:xfrm>
            <a:off x="304800" y="3550078"/>
            <a:ext cx="11469723" cy="2185251"/>
          </a:xfrm>
          <a:prstGeom prst="rect">
            <a:avLst/>
          </a:prstGeom>
          <a:solidFill>
            <a:srgbClr val="00B0F0"/>
          </a:solidFill>
        </p:spPr>
        <p:txBody>
          <a:bodyPr wrap="square" lIns="182880" rtlCol="0">
            <a:noAutofit/>
          </a:bodyPr>
          <a:lstStyle/>
          <a:p>
            <a:pPr algn="l"/>
            <a:r>
              <a:rPr lang="en-US" sz="2000" dirty="0">
                <a:solidFill>
                  <a:schemeClr val="bg1"/>
                </a:solidFill>
              </a:rPr>
              <a:t>Recommendations:</a:t>
            </a:r>
          </a:p>
          <a:p>
            <a:pPr marL="171450" indent="-171450" algn="l">
              <a:buFont typeface="Arial" panose="020B0604020202020204" pitchFamily="34" charset="0"/>
              <a:buChar char="•"/>
            </a:pPr>
            <a:r>
              <a:rPr lang="en-US" sz="1600" dirty="0">
                <a:solidFill>
                  <a:schemeClr val="bg1"/>
                </a:solidFill>
              </a:rPr>
              <a:t>Interview learners from lower-scoring demographic groups to identify the disconnect between the course objectives/content and application</a:t>
            </a:r>
          </a:p>
          <a:p>
            <a:pPr marL="171450" indent="-171450" algn="l">
              <a:buFont typeface="Arial" panose="020B0604020202020204" pitchFamily="34" charset="0"/>
              <a:buChar char="•"/>
            </a:pPr>
            <a:r>
              <a:rPr lang="en-US" sz="1600" dirty="0">
                <a:solidFill>
                  <a:schemeClr val="bg1"/>
                </a:solidFill>
              </a:rPr>
              <a:t>Connect with HR to determine if there’s a way to “shore up” intended audiences by course</a:t>
            </a:r>
          </a:p>
          <a:p>
            <a:pPr marL="171450" indent="-171450" algn="l">
              <a:buFont typeface="Arial" panose="020B0604020202020204" pitchFamily="34" charset="0"/>
              <a:buChar char="•"/>
            </a:pPr>
            <a:r>
              <a:rPr lang="en-US" sz="1600" dirty="0">
                <a:solidFill>
                  <a:schemeClr val="bg1"/>
                </a:solidFill>
              </a:rPr>
              <a:t>Connect with course designers to ensure that appropriate real-world application examples for intended learner audience are included in each training</a:t>
            </a:r>
          </a:p>
          <a:p>
            <a:pPr marL="171450" indent="-171450" algn="l">
              <a:buFont typeface="Arial" panose="020B0604020202020204" pitchFamily="34" charset="0"/>
              <a:buChar char="•"/>
            </a:pPr>
            <a:r>
              <a:rPr lang="en-US" sz="1600" dirty="0">
                <a:solidFill>
                  <a:schemeClr val="bg1"/>
                </a:solidFill>
              </a:rPr>
              <a:t>Have Instructional Designers examine low-scoring courses to determine where revisions or additions can be made to support materials</a:t>
            </a:r>
          </a:p>
        </p:txBody>
      </p:sp>
      <p:sp>
        <p:nvSpPr>
          <p:cNvPr id="6" name="TextBox 5"/>
          <p:cNvSpPr txBox="1"/>
          <p:nvPr/>
        </p:nvSpPr>
        <p:spPr bwMode="auto">
          <a:xfrm>
            <a:off x="6346846" y="1069875"/>
            <a:ext cx="5719894" cy="738664"/>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Key Drivers and recommendations come from your Instant Insights Dashboard</a:t>
            </a:r>
          </a:p>
        </p:txBody>
      </p:sp>
    </p:spTree>
    <p:extLst>
      <p:ext uri="{BB962C8B-B14F-4D97-AF65-F5344CB8AC3E}">
        <p14:creationId xmlns:p14="http://schemas.microsoft.com/office/powerpoint/2010/main" val="6979404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On-the-Job Support</a:t>
            </a:r>
          </a:p>
        </p:txBody>
      </p:sp>
      <p:sp>
        <p:nvSpPr>
          <p:cNvPr id="3" name="TextBox 2"/>
          <p:cNvSpPr txBox="1"/>
          <p:nvPr/>
        </p:nvSpPr>
        <p:spPr bwMode="auto">
          <a:xfrm>
            <a:off x="5386064" y="2705622"/>
            <a:ext cx="5436424" cy="369332"/>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Example of presenting Support Tools data</a:t>
            </a:r>
          </a:p>
        </p:txBody>
      </p:sp>
    </p:spTree>
    <p:extLst>
      <p:ext uri="{BB962C8B-B14F-4D97-AF65-F5344CB8AC3E}">
        <p14:creationId xmlns:p14="http://schemas.microsoft.com/office/powerpoint/2010/main" val="79150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09" y="125343"/>
            <a:ext cx="10515600" cy="919505"/>
          </a:xfrm>
        </p:spPr>
        <p:txBody>
          <a:bodyPr/>
          <a:lstStyle/>
          <a:p>
            <a:r>
              <a:rPr lang="en-US" dirty="0"/>
              <a:t>Support Tools Impact: On-the-Job Application</a:t>
            </a:r>
          </a:p>
        </p:txBody>
      </p:sp>
      <p:sp>
        <p:nvSpPr>
          <p:cNvPr id="3" name="Text Placeholder 2"/>
          <p:cNvSpPr>
            <a:spLocks noGrp="1"/>
          </p:cNvSpPr>
          <p:nvPr>
            <p:ph type="body" sz="quarter" idx="10"/>
          </p:nvPr>
        </p:nvSpPr>
        <p:spPr>
          <a:xfrm>
            <a:off x="304800" y="1139735"/>
            <a:ext cx="11576050" cy="4554536"/>
          </a:xfrm>
        </p:spPr>
        <p:txBody>
          <a:bodyPr/>
          <a:lstStyle/>
          <a:p>
            <a:r>
              <a:rPr lang="en-US" dirty="0">
                <a:solidFill>
                  <a:srgbClr val="002F5F"/>
                </a:solidFill>
              </a:rPr>
              <a:t>Pre- and post-training support is a primary driver of on-the-job application of learning</a:t>
            </a:r>
          </a:p>
          <a:p>
            <a:pPr lvl="1"/>
            <a:r>
              <a:rPr lang="en-US" sz="2000" dirty="0">
                <a:solidFill>
                  <a:srgbClr val="002F5F"/>
                </a:solidFill>
              </a:rPr>
              <a:t>Ensuring that learners and managers discuss learning expectations both before and after learning can increase learner performance up to 20%</a:t>
            </a:r>
          </a:p>
          <a:p>
            <a:pPr lvl="1"/>
            <a:r>
              <a:rPr lang="en-US" sz="2000" dirty="0">
                <a:solidFill>
                  <a:srgbClr val="002F5F"/>
                </a:solidFill>
              </a:rPr>
              <a:t>Lack of support is a primary driver of scrap</a:t>
            </a:r>
          </a:p>
          <a:p>
            <a:pPr marL="365760" lvl="1" indent="0">
              <a:buNone/>
            </a:pPr>
            <a:endParaRPr lang="en-US" dirty="0">
              <a:solidFill>
                <a:srgbClr val="002F5F"/>
              </a:solidFill>
            </a:endParaRPr>
          </a:p>
        </p:txBody>
      </p:sp>
      <p:pic>
        <p:nvPicPr>
          <p:cNvPr id="5" name="Picture 4"/>
          <p:cNvPicPr>
            <a:picLocks noChangeAspect="1"/>
          </p:cNvPicPr>
          <p:nvPr/>
        </p:nvPicPr>
        <p:blipFill>
          <a:blip r:embed="rId2"/>
          <a:stretch>
            <a:fillRect/>
          </a:stretch>
        </p:blipFill>
        <p:spPr>
          <a:xfrm>
            <a:off x="1734029" y="3429000"/>
            <a:ext cx="8723942" cy="2851239"/>
          </a:xfrm>
          <a:prstGeom prst="rect">
            <a:avLst/>
          </a:prstGeom>
        </p:spPr>
      </p:pic>
      <p:sp>
        <p:nvSpPr>
          <p:cNvPr id="6" name="TextBox 5"/>
          <p:cNvSpPr txBox="1"/>
          <p:nvPr/>
        </p:nvSpPr>
        <p:spPr bwMode="auto">
          <a:xfrm>
            <a:off x="7627986" y="2425245"/>
            <a:ext cx="4394828" cy="738664"/>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Data comes from the Report Card and Data Explorer (Compare) </a:t>
            </a:r>
          </a:p>
        </p:txBody>
      </p:sp>
    </p:spTree>
    <p:extLst>
      <p:ext uri="{BB962C8B-B14F-4D97-AF65-F5344CB8AC3E}">
        <p14:creationId xmlns:p14="http://schemas.microsoft.com/office/powerpoint/2010/main" val="41297331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68" y="78157"/>
            <a:ext cx="11997732" cy="867930"/>
          </a:xfrm>
        </p:spPr>
        <p:txBody>
          <a:bodyPr>
            <a:normAutofit fontScale="90000"/>
          </a:bodyPr>
          <a:lstStyle/>
          <a:p>
            <a:r>
              <a:rPr lang="en-US" sz="3200" dirty="0"/>
              <a:t>Student and Manager Pre- and Post-Training Support: The Classic </a:t>
            </a:r>
            <a:r>
              <a:rPr lang="en-US" sz="3200" dirty="0">
                <a:solidFill>
                  <a:srgbClr val="FF0000"/>
                </a:solidFill>
              </a:rPr>
              <a:t>Disconnect</a:t>
            </a:r>
          </a:p>
        </p:txBody>
      </p:sp>
      <p:sp>
        <p:nvSpPr>
          <p:cNvPr id="4" name="Content Placeholder 7"/>
          <p:cNvSpPr txBox="1">
            <a:spLocks/>
          </p:cNvSpPr>
          <p:nvPr/>
        </p:nvSpPr>
        <p:spPr>
          <a:xfrm>
            <a:off x="707010" y="1361875"/>
            <a:ext cx="9132449" cy="3644589"/>
          </a:xfrm>
          <a:prstGeom prst="rect">
            <a:avLst/>
          </a:prstGeom>
        </p:spPr>
        <p:txBody>
          <a:bodyPr/>
          <a:lst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pPr marL="0" indent="0">
              <a:buNone/>
            </a:pPr>
            <a:r>
              <a:rPr lang="en-US" sz="1600" b="1" u="sng" kern="0" dirty="0">
                <a:solidFill>
                  <a:srgbClr val="0A3F6B"/>
                </a:solidFill>
              </a:rPr>
              <a:t>Support Learners Receive:</a:t>
            </a:r>
          </a:p>
          <a:p>
            <a:pPr lvl="1" indent="0">
              <a:buNone/>
            </a:pPr>
            <a:r>
              <a:rPr lang="en-US" sz="1400" kern="0" dirty="0">
                <a:solidFill>
                  <a:srgbClr val="0A3F6B"/>
                </a:solidFill>
              </a:rPr>
              <a:t>My manager and I have discussed how I can apply what I learned. </a:t>
            </a:r>
            <a:r>
              <a:rPr lang="en-US" sz="1400" b="1" kern="0" dirty="0">
                <a:solidFill>
                  <a:schemeClr val="accent3"/>
                </a:solidFill>
              </a:rPr>
              <a:t>(3.68) </a:t>
            </a:r>
            <a:r>
              <a:rPr lang="en-US" sz="1400" b="1" kern="0" dirty="0">
                <a:solidFill>
                  <a:srgbClr val="0A3F6B"/>
                </a:solidFill>
              </a:rPr>
              <a:t>(Benchmark: 4.61)</a:t>
            </a:r>
          </a:p>
          <a:p>
            <a:pPr lvl="1" indent="0">
              <a:buNone/>
            </a:pPr>
            <a:r>
              <a:rPr lang="en-US" sz="1400" kern="0" dirty="0">
                <a:solidFill>
                  <a:srgbClr val="0A3F6B"/>
                </a:solidFill>
              </a:rPr>
              <a:t>My manager and I discussed my goals for attending this learning experience. </a:t>
            </a:r>
            <a:r>
              <a:rPr lang="en-US" sz="1400" b="1" kern="0" dirty="0">
                <a:solidFill>
                  <a:srgbClr val="FF0000"/>
                </a:solidFill>
              </a:rPr>
              <a:t>(5.20) </a:t>
            </a:r>
            <a:r>
              <a:rPr lang="en-US" sz="1400" b="1" kern="0" dirty="0">
                <a:solidFill>
                  <a:srgbClr val="0A3F6B"/>
                </a:solidFill>
              </a:rPr>
              <a:t>(Benchmark: 5.83)</a:t>
            </a:r>
            <a:endParaRPr lang="en-US" sz="1600" b="1" kern="0" dirty="0">
              <a:solidFill>
                <a:srgbClr val="0A3F6B"/>
              </a:solidFill>
            </a:endParaRPr>
          </a:p>
          <a:p>
            <a:endParaRPr lang="en-US" sz="1600" b="1" kern="0" dirty="0">
              <a:solidFill>
                <a:srgbClr val="0A3F6B"/>
              </a:solidFill>
            </a:endParaRPr>
          </a:p>
          <a:p>
            <a:pPr marL="0" indent="0">
              <a:buNone/>
            </a:pPr>
            <a:r>
              <a:rPr lang="en-US" sz="1600" b="1" u="sng" kern="0" dirty="0">
                <a:solidFill>
                  <a:srgbClr val="0A3F6B"/>
                </a:solidFill>
              </a:rPr>
              <a:t>Support Managers Provide:</a:t>
            </a:r>
          </a:p>
          <a:p>
            <a:pPr lvl="1" indent="0">
              <a:buNone/>
            </a:pPr>
            <a:r>
              <a:rPr lang="en-US" sz="1400" kern="0" dirty="0">
                <a:solidFill>
                  <a:srgbClr val="0A3F6B"/>
                </a:solidFill>
              </a:rPr>
              <a:t>My employee and I have discussed how they can apply what was learned. </a:t>
            </a:r>
            <a:r>
              <a:rPr lang="en-US" sz="1400" b="1" kern="0" dirty="0">
                <a:solidFill>
                  <a:schemeClr val="accent3"/>
                </a:solidFill>
              </a:rPr>
              <a:t>(3.78)</a:t>
            </a:r>
            <a:r>
              <a:rPr lang="en-US" sz="1400" b="1" kern="0" dirty="0">
                <a:solidFill>
                  <a:srgbClr val="0A3F6B"/>
                </a:solidFill>
              </a:rPr>
              <a:t> (Benchmark: 5.18)</a:t>
            </a:r>
          </a:p>
          <a:p>
            <a:pPr lvl="1" indent="0">
              <a:buNone/>
            </a:pPr>
            <a:r>
              <a:rPr lang="en-US" sz="1400" kern="0" dirty="0">
                <a:solidFill>
                  <a:srgbClr val="0A3F6B"/>
                </a:solidFill>
              </a:rPr>
              <a:t>Prior to their attendance, my employee and I discussed the reasons for participating in this learning experience. </a:t>
            </a:r>
            <a:r>
              <a:rPr lang="en-US" sz="1400" b="1" kern="0" dirty="0">
                <a:solidFill>
                  <a:srgbClr val="002F5F"/>
                </a:solidFill>
              </a:rPr>
              <a:t>(6.05) </a:t>
            </a:r>
            <a:r>
              <a:rPr lang="en-US" sz="1400" b="1" kern="0" dirty="0">
                <a:solidFill>
                  <a:srgbClr val="0A3F6B"/>
                </a:solidFill>
              </a:rPr>
              <a:t>(Benchmark: 5.61)</a:t>
            </a:r>
            <a:endParaRPr lang="en-US" sz="1400" kern="0" dirty="0">
              <a:solidFill>
                <a:srgbClr val="0A3F6B"/>
              </a:solidFill>
            </a:endParaRPr>
          </a:p>
          <a:p>
            <a:pPr lvl="1" indent="0">
              <a:buFont typeface="Arial" panose="020B0604020202020204" pitchFamily="34" charset="0"/>
              <a:buNone/>
            </a:pPr>
            <a:endParaRPr lang="en-US" sz="1400" kern="0" dirty="0"/>
          </a:p>
        </p:txBody>
      </p:sp>
      <p:cxnSp>
        <p:nvCxnSpPr>
          <p:cNvPr id="17" name="Straight Connector 16"/>
          <p:cNvCxnSpPr/>
          <p:nvPr/>
        </p:nvCxnSpPr>
        <p:spPr bwMode="auto">
          <a:xfrm>
            <a:off x="304800" y="1880315"/>
            <a:ext cx="0" cy="1976907"/>
          </a:xfrm>
          <a:prstGeom prst="line">
            <a:avLst/>
          </a:prstGeom>
          <a:ln>
            <a:headEnd type="none" w="med" len="med"/>
            <a:tailEnd type="none" w="lg" len="lg"/>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324937" y="3857222"/>
            <a:ext cx="764146" cy="1"/>
          </a:xfrm>
          <a:prstGeom prst="line">
            <a:avLst/>
          </a:prstGeom>
          <a:solidFill>
            <a:srgbClr val="00529B"/>
          </a:solidFill>
          <a:ln w="12700" cap="flat" cmpd="sng" algn="ctr">
            <a:solidFill>
              <a:schemeClr val="tx1"/>
            </a:solidFill>
            <a:prstDash val="solid"/>
            <a:round/>
            <a:headEnd type="none" w="med" len="med"/>
            <a:tailEnd type="none" w="lg" len="lg"/>
          </a:ln>
          <a:effectLst/>
        </p:spPr>
      </p:cxnSp>
      <p:cxnSp>
        <p:nvCxnSpPr>
          <p:cNvPr id="41" name="Straight Connector 40"/>
          <p:cNvCxnSpPr/>
          <p:nvPr/>
        </p:nvCxnSpPr>
        <p:spPr bwMode="auto">
          <a:xfrm flipV="1">
            <a:off x="324937" y="1880315"/>
            <a:ext cx="764146" cy="1"/>
          </a:xfrm>
          <a:prstGeom prst="line">
            <a:avLst/>
          </a:prstGeom>
          <a:solidFill>
            <a:srgbClr val="00529B"/>
          </a:solidFill>
          <a:ln w="12700" cap="flat" cmpd="sng" algn="ctr">
            <a:solidFill>
              <a:schemeClr val="tx1"/>
            </a:solidFill>
            <a:prstDash val="solid"/>
            <a:round/>
            <a:headEnd type="none" w="med" len="med"/>
            <a:tailEnd type="none" w="lg" len="lg"/>
          </a:ln>
          <a:effectLst/>
        </p:spPr>
      </p:cxnSp>
      <p:cxnSp>
        <p:nvCxnSpPr>
          <p:cNvPr id="45" name="Straight Connector 44"/>
          <p:cNvCxnSpPr/>
          <p:nvPr/>
        </p:nvCxnSpPr>
        <p:spPr bwMode="auto">
          <a:xfrm>
            <a:off x="488068" y="2264535"/>
            <a:ext cx="0" cy="1225640"/>
          </a:xfrm>
          <a:prstGeom prst="line">
            <a:avLst/>
          </a:prstGeom>
          <a:ln>
            <a:headEnd type="none" w="med" len="med"/>
            <a:tailEnd type="none" w="lg" len="lg"/>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bwMode="auto">
          <a:xfrm flipV="1">
            <a:off x="488068" y="3490175"/>
            <a:ext cx="542241" cy="2"/>
          </a:xfrm>
          <a:prstGeom prst="line">
            <a:avLst/>
          </a:prstGeom>
          <a:solidFill>
            <a:srgbClr val="00529B"/>
          </a:solidFill>
          <a:ln w="12700" cap="flat" cmpd="sng" algn="ctr">
            <a:solidFill>
              <a:schemeClr val="tx1"/>
            </a:solidFill>
            <a:prstDash val="solid"/>
            <a:round/>
            <a:headEnd type="none" w="med" len="med"/>
            <a:tailEnd type="none" w="lg" len="lg"/>
          </a:ln>
          <a:effectLst/>
        </p:spPr>
      </p:cxnSp>
      <p:cxnSp>
        <p:nvCxnSpPr>
          <p:cNvPr id="47" name="Straight Connector 46"/>
          <p:cNvCxnSpPr/>
          <p:nvPr/>
        </p:nvCxnSpPr>
        <p:spPr bwMode="auto">
          <a:xfrm flipV="1">
            <a:off x="488068" y="2264533"/>
            <a:ext cx="542241" cy="2"/>
          </a:xfrm>
          <a:prstGeom prst="line">
            <a:avLst/>
          </a:prstGeom>
          <a:solidFill>
            <a:srgbClr val="00529B"/>
          </a:solidFill>
          <a:ln w="12700" cap="flat" cmpd="sng" algn="ctr">
            <a:solidFill>
              <a:schemeClr val="tx1"/>
            </a:solidFill>
            <a:prstDash val="solid"/>
            <a:round/>
            <a:headEnd type="none" w="med" len="med"/>
            <a:tailEnd type="none" w="lg" len="lg"/>
          </a:ln>
          <a:effectLst/>
        </p:spPr>
      </p:cxnSp>
      <p:sp>
        <p:nvSpPr>
          <p:cNvPr id="25" name="Flowchart: Connector 24"/>
          <p:cNvSpPr/>
          <p:nvPr/>
        </p:nvSpPr>
        <p:spPr bwMode="auto">
          <a:xfrm>
            <a:off x="1184856" y="1841678"/>
            <a:ext cx="103031" cy="115910"/>
          </a:xfrm>
          <a:prstGeom prst="flowChartConnector">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48" name="Flowchart: Connector 47"/>
          <p:cNvSpPr/>
          <p:nvPr/>
        </p:nvSpPr>
        <p:spPr bwMode="auto">
          <a:xfrm>
            <a:off x="1184856" y="3799267"/>
            <a:ext cx="103031" cy="115910"/>
          </a:xfrm>
          <a:prstGeom prst="flowChartConnector">
            <a:avLst/>
          </a:prstGeom>
          <a:solidFill>
            <a:srgbClr val="6E96D5"/>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49" name="Flowchart: Connector 48"/>
          <p:cNvSpPr/>
          <p:nvPr/>
        </p:nvSpPr>
        <p:spPr bwMode="auto">
          <a:xfrm>
            <a:off x="1184856" y="2264533"/>
            <a:ext cx="103031" cy="115910"/>
          </a:xfrm>
          <a:prstGeom prst="flowChartConnector">
            <a:avLst/>
          </a:prstGeom>
          <a:solidFill>
            <a:srgbClr val="0070C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50" name="Flowchart: Connector 49"/>
          <p:cNvSpPr/>
          <p:nvPr/>
        </p:nvSpPr>
        <p:spPr bwMode="auto">
          <a:xfrm>
            <a:off x="1196917" y="3432220"/>
            <a:ext cx="103031" cy="115910"/>
          </a:xfrm>
          <a:prstGeom prst="flowChartConnector">
            <a:avLst/>
          </a:prstGeom>
          <a:solidFill>
            <a:srgbClr val="0070C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err="1">
              <a:ln>
                <a:noFill/>
              </a:ln>
              <a:solidFill>
                <a:schemeClr val="bg1"/>
              </a:solidFill>
              <a:effectLst/>
              <a:latin typeface="Arial" charset="0"/>
            </a:endParaRPr>
          </a:p>
        </p:txBody>
      </p:sp>
      <p:sp>
        <p:nvSpPr>
          <p:cNvPr id="51" name="TextBox 50"/>
          <p:cNvSpPr txBox="1"/>
          <p:nvPr/>
        </p:nvSpPr>
        <p:spPr>
          <a:xfrm>
            <a:off x="1089083" y="4434252"/>
            <a:ext cx="9969577" cy="2046843"/>
          </a:xfrm>
          <a:prstGeom prst="rect">
            <a:avLst/>
          </a:prstGeom>
          <a:solidFill>
            <a:srgbClr val="00B0F0"/>
          </a:solidFill>
        </p:spPr>
        <p:txBody>
          <a:bodyPr wrap="square" lIns="182880" rtlCol="0">
            <a:noAutofit/>
          </a:bodyPr>
          <a:lstStyle/>
          <a:p>
            <a:pPr algn="l"/>
            <a:r>
              <a:rPr lang="en-US" sz="1600" dirty="0">
                <a:solidFill>
                  <a:schemeClr val="bg1"/>
                </a:solidFill>
              </a:rPr>
              <a:t>Recommendations:</a:t>
            </a:r>
          </a:p>
          <a:p>
            <a:pPr marL="171450" indent="-171450" algn="l">
              <a:buFont typeface="Arial" panose="020B0604020202020204" pitchFamily="34" charset="0"/>
              <a:buChar char="•"/>
            </a:pPr>
            <a:r>
              <a:rPr lang="en-US" sz="1600" dirty="0">
                <a:solidFill>
                  <a:schemeClr val="bg1"/>
                </a:solidFill>
              </a:rPr>
              <a:t>Hold an education session for managers to articulate the expectations and best practices for them to support the application of learning program</a:t>
            </a:r>
          </a:p>
          <a:p>
            <a:pPr marL="171450" indent="-171450" algn="l">
              <a:buFont typeface="Arial" panose="020B0604020202020204" pitchFamily="34" charset="0"/>
              <a:buChar char="•"/>
            </a:pPr>
            <a:r>
              <a:rPr lang="en-US" sz="1600" dirty="0">
                <a:solidFill>
                  <a:schemeClr val="bg1"/>
                </a:solidFill>
              </a:rPr>
              <a:t>Provide managers with templates or job aids they can use to hold expectation-setting and follow-up conversations with their employees</a:t>
            </a:r>
          </a:p>
          <a:p>
            <a:pPr marL="171450" indent="-171450" algn="l">
              <a:buFont typeface="Arial" panose="020B0604020202020204" pitchFamily="34" charset="0"/>
              <a:buChar char="•"/>
            </a:pPr>
            <a:r>
              <a:rPr lang="en-US" sz="1600" dirty="0">
                <a:solidFill>
                  <a:schemeClr val="bg1"/>
                </a:solidFill>
              </a:rPr>
              <a:t>Direct learners to email their action plans to their managers at the conclusion of each class</a:t>
            </a:r>
          </a:p>
          <a:p>
            <a:pPr marL="171450" lvl="1" indent="-171450" algn="l">
              <a:buFont typeface="Arial" panose="020B0604020202020204" pitchFamily="34" charset="0"/>
              <a:buChar char="•"/>
            </a:pPr>
            <a:r>
              <a:rPr lang="en-US" sz="1600" dirty="0">
                <a:solidFill>
                  <a:schemeClr val="bg1"/>
                </a:solidFill>
              </a:rPr>
              <a:t>Have Instructional Designers examine low-scoring courses to determine where revisions or additions can be made to support materials</a:t>
            </a:r>
          </a:p>
        </p:txBody>
      </p:sp>
      <p:sp>
        <p:nvSpPr>
          <p:cNvPr id="52" name="TextBox 51"/>
          <p:cNvSpPr txBox="1"/>
          <p:nvPr/>
        </p:nvSpPr>
        <p:spPr bwMode="auto">
          <a:xfrm>
            <a:off x="7490381" y="934424"/>
            <a:ext cx="4155660" cy="369332"/>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Data comes from the Report Card</a:t>
            </a:r>
          </a:p>
        </p:txBody>
      </p:sp>
    </p:spTree>
    <p:extLst>
      <p:ext uri="{BB962C8B-B14F-4D97-AF65-F5344CB8AC3E}">
        <p14:creationId xmlns:p14="http://schemas.microsoft.com/office/powerpoint/2010/main" val="28083964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TextBox 2"/>
          <p:cNvSpPr txBox="1"/>
          <p:nvPr/>
        </p:nvSpPr>
        <p:spPr bwMode="auto">
          <a:xfrm>
            <a:off x="4417487" y="2873829"/>
            <a:ext cx="7148165" cy="369332"/>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Example of presenting Courseware/Content performance</a:t>
            </a:r>
          </a:p>
        </p:txBody>
      </p:sp>
    </p:spTree>
    <p:extLst>
      <p:ext uri="{BB962C8B-B14F-4D97-AF65-F5344CB8AC3E}">
        <p14:creationId xmlns:p14="http://schemas.microsoft.com/office/powerpoint/2010/main" val="2844500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1" y="121910"/>
            <a:ext cx="10515600" cy="809099"/>
          </a:xfrm>
        </p:spPr>
        <p:txBody>
          <a:bodyPr/>
          <a:lstStyle/>
          <a:p>
            <a:r>
              <a:rPr lang="en-US" dirty="0"/>
              <a:t>Content Successes</a:t>
            </a:r>
          </a:p>
        </p:txBody>
      </p:sp>
      <p:graphicFrame>
        <p:nvGraphicFramePr>
          <p:cNvPr id="4" name="Chart 3"/>
          <p:cNvGraphicFramePr>
            <a:graphicFrameLocks/>
          </p:cNvGraphicFramePr>
          <p:nvPr/>
        </p:nvGraphicFramePr>
        <p:xfrm>
          <a:off x="6396865" y="1102905"/>
          <a:ext cx="1912105" cy="21703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6469825" y="2641496"/>
          <a:ext cx="1790596" cy="2369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6565281" y="4438350"/>
          <a:ext cx="1747937" cy="211095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ular Callout 7"/>
          <p:cNvSpPr/>
          <p:nvPr/>
        </p:nvSpPr>
        <p:spPr>
          <a:xfrm>
            <a:off x="8896421" y="2302722"/>
            <a:ext cx="3139829" cy="737024"/>
          </a:xfrm>
          <a:prstGeom prst="wedgeRectCallout">
            <a:avLst>
              <a:gd name="adj1" fmla="val 33787"/>
              <a:gd name="adj2" fmla="val 72069"/>
            </a:avLst>
          </a:prstGeom>
          <a:solidFill>
            <a:sysClr val="window" lastClr="FFFFFF"/>
          </a:solidFill>
          <a:ln w="25400" cap="flat" cmpd="sng" algn="ctr">
            <a:solidFill>
              <a:srgbClr val="A8CDD7"/>
            </a:solidFill>
            <a:prstDash val="solid"/>
          </a:ln>
          <a:effectLst/>
        </p:spPr>
        <p:txBody>
          <a:bodyPr rtlCol="0" anchor="ctr"/>
          <a:lstStyle/>
          <a:p>
            <a:pPr>
              <a:defRPr/>
            </a:pPr>
            <a:r>
              <a:rPr lang="en-US" sz="1400" dirty="0"/>
              <a:t>“</a:t>
            </a:r>
            <a:r>
              <a:rPr lang="en-US" sz="1400" dirty="0">
                <a:solidFill>
                  <a:srgbClr val="000000"/>
                </a:solidFill>
                <a:latin typeface="Verdana" panose="020B0604030504040204" pitchFamily="34" charset="0"/>
              </a:rPr>
              <a:t>The real-world examples provided practical application of the training.”</a:t>
            </a:r>
            <a:endParaRPr lang="en-US" sz="1400" dirty="0"/>
          </a:p>
        </p:txBody>
      </p:sp>
      <p:sp>
        <p:nvSpPr>
          <p:cNvPr id="10" name="Rectangular Callout 9"/>
          <p:cNvSpPr/>
          <p:nvPr/>
        </p:nvSpPr>
        <p:spPr>
          <a:xfrm>
            <a:off x="8937985" y="3446715"/>
            <a:ext cx="3027189" cy="472706"/>
          </a:xfrm>
          <a:prstGeom prst="wedgeRectCallout">
            <a:avLst>
              <a:gd name="adj1" fmla="val -7486"/>
              <a:gd name="adj2" fmla="val 95022"/>
            </a:avLst>
          </a:prstGeom>
          <a:solidFill>
            <a:sysClr val="window" lastClr="FFFFFF"/>
          </a:solidFill>
          <a:ln w="25400" cap="flat" cmpd="sng" algn="ctr">
            <a:solidFill>
              <a:srgbClr val="A8CDD7"/>
            </a:solidFill>
            <a:prstDash val="solid"/>
          </a:ln>
          <a:effectLst/>
        </p:spPr>
        <p:txBody>
          <a:bodyPr rtlCol="0" anchor="ctr"/>
          <a:lstStyle/>
          <a:p>
            <a:pPr>
              <a:defRPr/>
            </a:pPr>
            <a:r>
              <a:rPr lang="en-US" sz="1400" dirty="0"/>
              <a:t>“Great content – I learned a lot of new information in this class.”</a:t>
            </a:r>
          </a:p>
        </p:txBody>
      </p:sp>
      <p:sp>
        <p:nvSpPr>
          <p:cNvPr id="12" name="Rectangular Callout 11"/>
          <p:cNvSpPr/>
          <p:nvPr/>
        </p:nvSpPr>
        <p:spPr>
          <a:xfrm>
            <a:off x="9324109" y="4500123"/>
            <a:ext cx="2254942" cy="944713"/>
          </a:xfrm>
          <a:prstGeom prst="wedgeRectCallout">
            <a:avLst>
              <a:gd name="adj1" fmla="val -51215"/>
              <a:gd name="adj2" fmla="val 111393"/>
            </a:avLst>
          </a:prstGeom>
          <a:solidFill>
            <a:sysClr val="window" lastClr="FFFFFF"/>
          </a:solidFill>
          <a:ln w="25400" cap="flat" cmpd="sng" algn="ctr">
            <a:solidFill>
              <a:srgbClr val="A8CDD7"/>
            </a:solidFill>
            <a:prstDash val="solid"/>
          </a:ln>
          <a:effectLst/>
        </p:spPr>
        <p:txBody>
          <a:bodyPr rtlCol="0" anchor="ctr"/>
          <a:lstStyle/>
          <a:p>
            <a:pPr>
              <a:defRPr/>
            </a:pPr>
            <a:r>
              <a:rPr lang="en-US" sz="1400" dirty="0"/>
              <a:t>“I thought the examples were great, they related to some of the examples I’ve encountered on the job.”</a:t>
            </a:r>
          </a:p>
        </p:txBody>
      </p:sp>
      <p:sp>
        <p:nvSpPr>
          <p:cNvPr id="15" name="TextBox 14"/>
          <p:cNvSpPr txBox="1"/>
          <p:nvPr/>
        </p:nvSpPr>
        <p:spPr bwMode="auto">
          <a:xfrm>
            <a:off x="8943033" y="281354"/>
            <a:ext cx="2937817" cy="1538883"/>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dirty="0"/>
              <a:t>Pull Learner Comments from Data Explorer or the Learner Comments – Learner Sentiment Variance Report</a:t>
            </a:r>
          </a:p>
        </p:txBody>
      </p:sp>
      <p:sp>
        <p:nvSpPr>
          <p:cNvPr id="16" name="TextBox 15"/>
          <p:cNvSpPr txBox="1"/>
          <p:nvPr/>
        </p:nvSpPr>
        <p:spPr bwMode="auto">
          <a:xfrm>
            <a:off x="5840506" y="693536"/>
            <a:ext cx="2188128" cy="615553"/>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dirty="0"/>
              <a:t>Courseware stats are from Report Card </a:t>
            </a:r>
          </a:p>
        </p:txBody>
      </p:sp>
      <p:sp>
        <p:nvSpPr>
          <p:cNvPr id="29" name="TextBox 28"/>
          <p:cNvSpPr txBox="1"/>
          <p:nvPr/>
        </p:nvSpPr>
        <p:spPr bwMode="auto">
          <a:xfrm>
            <a:off x="435430" y="4438350"/>
            <a:ext cx="3583912" cy="923330"/>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dirty="0"/>
              <a:t>Course Performance from Data Explorer, filtered to the Courseware Question Category   </a:t>
            </a:r>
          </a:p>
        </p:txBody>
      </p:sp>
      <p:pic>
        <p:nvPicPr>
          <p:cNvPr id="3" name="Picture 2"/>
          <p:cNvPicPr>
            <a:picLocks noChangeAspect="1"/>
          </p:cNvPicPr>
          <p:nvPr/>
        </p:nvPicPr>
        <p:blipFill>
          <a:blip r:embed="rId5"/>
          <a:stretch>
            <a:fillRect/>
          </a:stretch>
        </p:blipFill>
        <p:spPr>
          <a:xfrm>
            <a:off x="78756" y="2302722"/>
            <a:ext cx="6486525" cy="1838325"/>
          </a:xfrm>
          <a:prstGeom prst="rect">
            <a:avLst/>
          </a:prstGeom>
        </p:spPr>
      </p:pic>
      <p:sp>
        <p:nvSpPr>
          <p:cNvPr id="9" name="TextBox 8"/>
          <p:cNvSpPr txBox="1"/>
          <p:nvPr/>
        </p:nvSpPr>
        <p:spPr>
          <a:xfrm>
            <a:off x="225911" y="1792042"/>
            <a:ext cx="6243914" cy="424732"/>
          </a:xfrm>
          <a:prstGeom prst="rect">
            <a:avLst/>
          </a:prstGeom>
          <a:noFill/>
        </p:spPr>
        <p:txBody>
          <a:bodyPr wrap="square" rtlCol="0">
            <a:spAutoFit/>
          </a:bodyPr>
          <a:lstStyle/>
          <a:p>
            <a:r>
              <a:rPr lang="en-US" dirty="0">
                <a:solidFill>
                  <a:srgbClr val="002F5F"/>
                </a:solidFill>
              </a:rPr>
              <a:t>Top 3 Courses</a:t>
            </a:r>
          </a:p>
        </p:txBody>
      </p:sp>
    </p:spTree>
    <p:extLst>
      <p:ext uri="{BB962C8B-B14F-4D97-AF65-F5344CB8AC3E}">
        <p14:creationId xmlns:p14="http://schemas.microsoft.com/office/powerpoint/2010/main" val="13656962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2994" y="1912684"/>
            <a:ext cx="6515100" cy="1885950"/>
          </a:xfrm>
          <a:prstGeom prst="rect">
            <a:avLst/>
          </a:prstGeom>
        </p:spPr>
      </p:pic>
      <p:sp>
        <p:nvSpPr>
          <p:cNvPr id="19" name="TextBox 18"/>
          <p:cNvSpPr txBox="1"/>
          <p:nvPr/>
        </p:nvSpPr>
        <p:spPr>
          <a:xfrm>
            <a:off x="220540" y="4428910"/>
            <a:ext cx="6515100" cy="2253243"/>
          </a:xfrm>
          <a:prstGeom prst="rect">
            <a:avLst/>
          </a:prstGeom>
          <a:solidFill>
            <a:srgbClr val="00B0F0"/>
          </a:solidFill>
        </p:spPr>
        <p:txBody>
          <a:bodyPr wrap="square" lIns="182880" rtlCol="0">
            <a:noAutofit/>
          </a:bodyPr>
          <a:lstStyle/>
          <a:p>
            <a:pPr algn="l"/>
            <a:r>
              <a:rPr lang="en-US" sz="1600" dirty="0">
                <a:solidFill>
                  <a:schemeClr val="bg1"/>
                </a:solidFill>
              </a:rPr>
              <a:t>Recommendations:</a:t>
            </a:r>
          </a:p>
          <a:p>
            <a:pPr marL="171450" indent="-171450" algn="l">
              <a:buFont typeface="Arial" panose="020B0604020202020204" pitchFamily="34" charset="0"/>
              <a:buChar char="•"/>
            </a:pPr>
            <a:r>
              <a:rPr lang="en-US" sz="1600" dirty="0">
                <a:solidFill>
                  <a:schemeClr val="bg1"/>
                </a:solidFill>
              </a:rPr>
              <a:t>Correct audience for these courses by updating course descriptions in our catalog to include intended audience/level</a:t>
            </a:r>
          </a:p>
          <a:p>
            <a:pPr marL="171450" indent="-171450" algn="l">
              <a:buFont typeface="Arial" panose="020B0604020202020204" pitchFamily="34" charset="0"/>
              <a:buChar char="•"/>
            </a:pPr>
            <a:r>
              <a:rPr lang="en-US" sz="1600" dirty="0">
                <a:solidFill>
                  <a:schemeClr val="bg1"/>
                </a:solidFill>
              </a:rPr>
              <a:t>Revise courseware to provide more on-the-job application activities and examples</a:t>
            </a:r>
          </a:p>
          <a:p>
            <a:pPr marL="171450" indent="-171450" algn="l">
              <a:buFont typeface="Arial" panose="020B0604020202020204" pitchFamily="34" charset="0"/>
              <a:buChar char="•"/>
            </a:pPr>
            <a:r>
              <a:rPr lang="en-US" sz="1600" dirty="0">
                <a:solidFill>
                  <a:schemeClr val="bg1"/>
                </a:solidFill>
              </a:rPr>
              <a:t>Ensure Instructors are trained on how to discuss job application and relevance</a:t>
            </a:r>
          </a:p>
          <a:p>
            <a:pPr marL="171450" indent="-171450" algn="l">
              <a:buFont typeface="Arial" panose="020B0604020202020204" pitchFamily="34" charset="0"/>
              <a:buChar char="•"/>
            </a:pPr>
            <a:r>
              <a:rPr lang="en-US" sz="1600" dirty="0">
                <a:solidFill>
                  <a:schemeClr val="bg1"/>
                </a:solidFill>
              </a:rPr>
              <a:t>Ensure managers discuss training expectations both before </a:t>
            </a:r>
            <a:r>
              <a:rPr lang="en-US" sz="1600" b="1" u="sng" dirty="0">
                <a:solidFill>
                  <a:schemeClr val="bg1"/>
                </a:solidFill>
              </a:rPr>
              <a:t>and</a:t>
            </a:r>
            <a:r>
              <a:rPr lang="en-US" sz="1600" dirty="0">
                <a:solidFill>
                  <a:schemeClr val="bg1"/>
                </a:solidFill>
              </a:rPr>
              <a:t> after training</a:t>
            </a:r>
          </a:p>
          <a:p>
            <a:pPr algn="l"/>
            <a:endParaRPr lang="en-US" dirty="0"/>
          </a:p>
        </p:txBody>
      </p:sp>
      <p:sp>
        <p:nvSpPr>
          <p:cNvPr id="2" name="Title 1"/>
          <p:cNvSpPr>
            <a:spLocks noGrp="1"/>
          </p:cNvSpPr>
          <p:nvPr>
            <p:ph type="title"/>
          </p:nvPr>
        </p:nvSpPr>
        <p:spPr>
          <a:xfrm>
            <a:off x="132994" y="95107"/>
            <a:ext cx="10515600" cy="805208"/>
          </a:xfrm>
        </p:spPr>
        <p:txBody>
          <a:bodyPr/>
          <a:lstStyle/>
          <a:p>
            <a:r>
              <a:rPr lang="en-US" dirty="0"/>
              <a:t>Content Opportunities</a:t>
            </a:r>
          </a:p>
        </p:txBody>
      </p:sp>
      <p:graphicFrame>
        <p:nvGraphicFramePr>
          <p:cNvPr id="4" name="Chart 3"/>
          <p:cNvGraphicFramePr>
            <a:graphicFrameLocks/>
          </p:cNvGraphicFramePr>
          <p:nvPr/>
        </p:nvGraphicFramePr>
        <p:xfrm>
          <a:off x="6518330" y="3162882"/>
          <a:ext cx="1912105" cy="21703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nvGraphicFramePr>
        <p:xfrm>
          <a:off x="6631469" y="4219320"/>
          <a:ext cx="1790596" cy="2369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nvGraphicFramePr>
        <p:xfrm>
          <a:off x="6469961" y="1285173"/>
          <a:ext cx="1747937" cy="2110958"/>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ular Callout 12"/>
          <p:cNvSpPr/>
          <p:nvPr/>
        </p:nvSpPr>
        <p:spPr>
          <a:xfrm>
            <a:off x="8084670" y="1906315"/>
            <a:ext cx="3663684" cy="868674"/>
          </a:xfrm>
          <a:prstGeom prst="wedgeRectCallout">
            <a:avLst>
              <a:gd name="adj1" fmla="val 36875"/>
              <a:gd name="adj2" fmla="val 75502"/>
            </a:avLst>
          </a:prstGeom>
          <a:solidFill>
            <a:sysClr val="window" lastClr="FFFFFF"/>
          </a:solidFill>
          <a:ln w="25400" cap="flat" cmpd="sng" algn="ctr">
            <a:solidFill>
              <a:srgbClr val="A8CDD7"/>
            </a:solidFill>
            <a:prstDash val="solid"/>
          </a:ln>
          <a:effectLst/>
        </p:spPr>
        <p:txBody>
          <a:bodyPr rtlCol="0" anchor="ctr"/>
          <a:lstStyle/>
          <a:p>
            <a:pPr>
              <a:defRPr/>
            </a:pPr>
            <a:r>
              <a:rPr lang="en-US" sz="1400" dirty="0"/>
              <a:t>“I was familiar with all the content presented – I didn’t learn anything new.”</a:t>
            </a:r>
          </a:p>
        </p:txBody>
      </p:sp>
      <p:sp>
        <p:nvSpPr>
          <p:cNvPr id="14" name="Rectangular Callout 13"/>
          <p:cNvSpPr/>
          <p:nvPr/>
        </p:nvSpPr>
        <p:spPr>
          <a:xfrm>
            <a:off x="8373786" y="4534652"/>
            <a:ext cx="3283159" cy="738986"/>
          </a:xfrm>
          <a:prstGeom prst="wedgeRectCallout">
            <a:avLst>
              <a:gd name="adj1" fmla="val -26778"/>
              <a:gd name="adj2" fmla="val 111351"/>
            </a:avLst>
          </a:prstGeom>
          <a:solidFill>
            <a:sysClr val="window" lastClr="FFFFFF"/>
          </a:solidFill>
          <a:ln w="25400" cap="flat" cmpd="sng" algn="ctr">
            <a:solidFill>
              <a:srgbClr val="A8CDD7"/>
            </a:solidFill>
            <a:prstDash val="solid"/>
          </a:ln>
          <a:effectLst/>
        </p:spPr>
        <p:txBody>
          <a:bodyPr rtlCol="0" anchor="ctr"/>
          <a:lstStyle/>
          <a:p>
            <a:pPr>
              <a:defRPr/>
            </a:pPr>
            <a:r>
              <a:rPr lang="en-US" sz="1400" dirty="0"/>
              <a:t>“Show us some examples within our company.”</a:t>
            </a:r>
          </a:p>
        </p:txBody>
      </p:sp>
      <p:sp>
        <p:nvSpPr>
          <p:cNvPr id="15" name="TextBox 14"/>
          <p:cNvSpPr txBox="1"/>
          <p:nvPr/>
        </p:nvSpPr>
        <p:spPr bwMode="auto">
          <a:xfrm>
            <a:off x="8650650" y="118375"/>
            <a:ext cx="2920620" cy="1538883"/>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dirty="0"/>
              <a:t>Pull Learner Comments from Data Explorer or the Learner Comments – Learner Sentiment Variance Report </a:t>
            </a:r>
          </a:p>
        </p:txBody>
      </p:sp>
      <p:sp>
        <p:nvSpPr>
          <p:cNvPr id="16" name="TextBox 15"/>
          <p:cNvSpPr txBox="1"/>
          <p:nvPr/>
        </p:nvSpPr>
        <p:spPr bwMode="auto">
          <a:xfrm>
            <a:off x="5994224" y="473200"/>
            <a:ext cx="1984168" cy="923330"/>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dirty="0"/>
              <a:t>Courseware stats come from Report Card </a:t>
            </a:r>
          </a:p>
        </p:txBody>
      </p:sp>
      <p:sp>
        <p:nvSpPr>
          <p:cNvPr id="17" name="TextBox 16"/>
          <p:cNvSpPr txBox="1"/>
          <p:nvPr/>
        </p:nvSpPr>
        <p:spPr bwMode="auto">
          <a:xfrm>
            <a:off x="2491792" y="3429000"/>
            <a:ext cx="3502431" cy="923330"/>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dirty="0"/>
              <a:t>Course Performance from Data Explorer, filtered to Courseware Question Category </a:t>
            </a:r>
          </a:p>
        </p:txBody>
      </p:sp>
      <p:sp>
        <p:nvSpPr>
          <p:cNvPr id="18" name="Rectangular Callout 17"/>
          <p:cNvSpPr/>
          <p:nvPr/>
        </p:nvSpPr>
        <p:spPr>
          <a:xfrm>
            <a:off x="8416388" y="3189776"/>
            <a:ext cx="3663684" cy="658215"/>
          </a:xfrm>
          <a:prstGeom prst="wedgeRectCallout">
            <a:avLst>
              <a:gd name="adj1" fmla="val -14231"/>
              <a:gd name="adj2" fmla="val 109045"/>
            </a:avLst>
          </a:prstGeom>
          <a:solidFill>
            <a:sysClr val="window" lastClr="FFFFFF"/>
          </a:solidFill>
          <a:ln w="25400" cap="flat" cmpd="sng" algn="ctr">
            <a:solidFill>
              <a:srgbClr val="A8CDD7"/>
            </a:solidFill>
            <a:prstDash val="solid"/>
          </a:ln>
          <a:effectLst/>
        </p:spPr>
        <p:txBody>
          <a:bodyPr rtlCol="0" anchor="ctr"/>
          <a:lstStyle/>
          <a:p>
            <a:pPr>
              <a:defRPr/>
            </a:pPr>
            <a:r>
              <a:rPr lang="en-US" sz="1400" dirty="0"/>
              <a:t>“Too basic for my level – please have a part II of this class.”</a:t>
            </a:r>
          </a:p>
        </p:txBody>
      </p:sp>
      <p:sp>
        <p:nvSpPr>
          <p:cNvPr id="21" name="TextBox 20"/>
          <p:cNvSpPr txBox="1"/>
          <p:nvPr/>
        </p:nvSpPr>
        <p:spPr>
          <a:xfrm>
            <a:off x="268587" y="1460585"/>
            <a:ext cx="6243914" cy="424732"/>
          </a:xfrm>
          <a:prstGeom prst="rect">
            <a:avLst/>
          </a:prstGeom>
          <a:noFill/>
        </p:spPr>
        <p:txBody>
          <a:bodyPr wrap="square" rtlCol="0">
            <a:spAutoFit/>
          </a:bodyPr>
          <a:lstStyle/>
          <a:p>
            <a:r>
              <a:rPr lang="en-US" dirty="0">
                <a:solidFill>
                  <a:srgbClr val="002F5F"/>
                </a:solidFill>
              </a:rPr>
              <a:t>Bottom 3 Courses</a:t>
            </a:r>
          </a:p>
        </p:txBody>
      </p:sp>
    </p:spTree>
    <p:extLst>
      <p:ext uri="{BB962C8B-B14F-4D97-AF65-F5344CB8AC3E}">
        <p14:creationId xmlns:p14="http://schemas.microsoft.com/office/powerpoint/2010/main" val="15307802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Delivery</a:t>
            </a:r>
          </a:p>
        </p:txBody>
      </p:sp>
      <p:sp>
        <p:nvSpPr>
          <p:cNvPr id="3" name="TextBox 2"/>
          <p:cNvSpPr txBox="1"/>
          <p:nvPr/>
        </p:nvSpPr>
        <p:spPr bwMode="auto">
          <a:xfrm>
            <a:off x="4950428" y="2661768"/>
            <a:ext cx="6002275" cy="369332"/>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Example of presenting training delivery results</a:t>
            </a:r>
          </a:p>
        </p:txBody>
      </p:sp>
    </p:spTree>
    <p:extLst>
      <p:ext uri="{BB962C8B-B14F-4D97-AF65-F5344CB8AC3E}">
        <p14:creationId xmlns:p14="http://schemas.microsoft.com/office/powerpoint/2010/main" val="112153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3DAED-D098-46E8-A48D-F514DAD20C7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BE316581-7259-4815-845D-BB77A1CDFAF4}"/>
              </a:ext>
            </a:extLst>
          </p:cNvPr>
          <p:cNvSpPr>
            <a:spLocks noGrp="1"/>
          </p:cNvSpPr>
          <p:nvPr>
            <p:ph type="body" idx="1"/>
          </p:nvPr>
        </p:nvSpPr>
        <p:spPr/>
        <p:txBody>
          <a:bodyPr/>
          <a:lstStyle/>
          <a:p>
            <a:endParaRPr lang="en-US"/>
          </a:p>
        </p:txBody>
      </p:sp>
      <p:sp>
        <p:nvSpPr>
          <p:cNvPr id="6" name="Text Placeholder 5">
            <a:extLst>
              <a:ext uri="{FF2B5EF4-FFF2-40B4-BE49-F238E27FC236}">
                <a16:creationId xmlns:a16="http://schemas.microsoft.com/office/drawing/2014/main" id="{AA10EB3C-3722-4B69-806C-C892EA211CC3}"/>
              </a:ext>
            </a:extLst>
          </p:cNvPr>
          <p:cNvSpPr>
            <a:spLocks noGrp="1"/>
          </p:cNvSpPr>
          <p:nvPr>
            <p:ph type="body" idx="13"/>
          </p:nvPr>
        </p:nvSpPr>
        <p:spPr/>
        <p:txBody>
          <a:bodyPr/>
          <a:lstStyle/>
          <a:p>
            <a:r>
              <a:rPr lang="en-US" dirty="0"/>
              <a:t>Executive Overview	</a:t>
            </a:r>
          </a:p>
        </p:txBody>
      </p:sp>
      <p:sp>
        <p:nvSpPr>
          <p:cNvPr id="7" name="Text Placeholder 6">
            <a:extLst>
              <a:ext uri="{FF2B5EF4-FFF2-40B4-BE49-F238E27FC236}">
                <a16:creationId xmlns:a16="http://schemas.microsoft.com/office/drawing/2014/main" id="{DABC8A33-A051-4124-B9D8-AC82AB59813E}"/>
              </a:ext>
            </a:extLst>
          </p:cNvPr>
          <p:cNvSpPr>
            <a:spLocks noGrp="1"/>
          </p:cNvSpPr>
          <p:nvPr>
            <p:ph type="body" idx="14"/>
          </p:nvPr>
        </p:nvSpPr>
        <p:spPr/>
        <p:txBody>
          <a:bodyPr/>
          <a:lstStyle/>
          <a:p>
            <a:endParaRPr lang="en-US"/>
          </a:p>
        </p:txBody>
      </p:sp>
      <p:sp>
        <p:nvSpPr>
          <p:cNvPr id="8" name="Text Placeholder 7">
            <a:extLst>
              <a:ext uri="{FF2B5EF4-FFF2-40B4-BE49-F238E27FC236}">
                <a16:creationId xmlns:a16="http://schemas.microsoft.com/office/drawing/2014/main" id="{AAD16D9E-CF0F-4F88-88E5-AEE39C64CF7F}"/>
              </a:ext>
            </a:extLst>
          </p:cNvPr>
          <p:cNvSpPr>
            <a:spLocks noGrp="1"/>
          </p:cNvSpPr>
          <p:nvPr>
            <p:ph type="body" idx="15"/>
          </p:nvPr>
        </p:nvSpPr>
        <p:spPr/>
        <p:txBody>
          <a:bodyPr/>
          <a:lstStyle/>
          <a:p>
            <a:r>
              <a:rPr lang="en-US" dirty="0"/>
              <a:t>Successes	</a:t>
            </a:r>
          </a:p>
        </p:txBody>
      </p:sp>
      <p:sp>
        <p:nvSpPr>
          <p:cNvPr id="9" name="Text Placeholder 8">
            <a:extLst>
              <a:ext uri="{FF2B5EF4-FFF2-40B4-BE49-F238E27FC236}">
                <a16:creationId xmlns:a16="http://schemas.microsoft.com/office/drawing/2014/main" id="{9C44D03A-DFA4-47F8-A27B-845C37D1544F}"/>
              </a:ext>
            </a:extLst>
          </p:cNvPr>
          <p:cNvSpPr>
            <a:spLocks noGrp="1"/>
          </p:cNvSpPr>
          <p:nvPr>
            <p:ph type="body" idx="16"/>
          </p:nvPr>
        </p:nvSpPr>
        <p:spPr/>
        <p:txBody>
          <a:bodyPr/>
          <a:lstStyle/>
          <a:p>
            <a:endParaRPr lang="en-US"/>
          </a:p>
        </p:txBody>
      </p:sp>
      <p:sp>
        <p:nvSpPr>
          <p:cNvPr id="10" name="Text Placeholder 9">
            <a:extLst>
              <a:ext uri="{FF2B5EF4-FFF2-40B4-BE49-F238E27FC236}">
                <a16:creationId xmlns:a16="http://schemas.microsoft.com/office/drawing/2014/main" id="{75D04E67-64F5-45EB-8A74-E28BB2D732F2}"/>
              </a:ext>
            </a:extLst>
          </p:cNvPr>
          <p:cNvSpPr>
            <a:spLocks noGrp="1"/>
          </p:cNvSpPr>
          <p:nvPr>
            <p:ph type="body" idx="17"/>
          </p:nvPr>
        </p:nvSpPr>
        <p:spPr/>
        <p:txBody>
          <a:bodyPr/>
          <a:lstStyle/>
          <a:p>
            <a:r>
              <a:rPr lang="en-US" dirty="0"/>
              <a:t>Opportunities</a:t>
            </a:r>
          </a:p>
        </p:txBody>
      </p:sp>
      <p:sp>
        <p:nvSpPr>
          <p:cNvPr id="11" name="Text Placeholder 10">
            <a:extLst>
              <a:ext uri="{FF2B5EF4-FFF2-40B4-BE49-F238E27FC236}">
                <a16:creationId xmlns:a16="http://schemas.microsoft.com/office/drawing/2014/main" id="{BA80E0AC-39FC-4929-A0FA-176603981809}"/>
              </a:ext>
            </a:extLst>
          </p:cNvPr>
          <p:cNvSpPr>
            <a:spLocks noGrp="1"/>
          </p:cNvSpPr>
          <p:nvPr>
            <p:ph type="body" idx="18"/>
          </p:nvPr>
        </p:nvSpPr>
        <p:spPr/>
        <p:txBody>
          <a:bodyPr/>
          <a:lstStyle/>
          <a:p>
            <a:endParaRPr lang="en-US"/>
          </a:p>
        </p:txBody>
      </p:sp>
      <p:sp>
        <p:nvSpPr>
          <p:cNvPr id="12" name="Text Placeholder 11">
            <a:extLst>
              <a:ext uri="{FF2B5EF4-FFF2-40B4-BE49-F238E27FC236}">
                <a16:creationId xmlns:a16="http://schemas.microsoft.com/office/drawing/2014/main" id="{9F7214C1-E159-482A-AFD9-3CCC599E0437}"/>
              </a:ext>
            </a:extLst>
          </p:cNvPr>
          <p:cNvSpPr>
            <a:spLocks noGrp="1"/>
          </p:cNvSpPr>
          <p:nvPr>
            <p:ph type="body" idx="19"/>
          </p:nvPr>
        </p:nvSpPr>
        <p:spPr/>
        <p:txBody>
          <a:bodyPr/>
          <a:lstStyle/>
          <a:p>
            <a:r>
              <a:rPr lang="en-US" dirty="0"/>
              <a:t>Next Steps</a:t>
            </a:r>
          </a:p>
        </p:txBody>
      </p:sp>
      <p:sp>
        <p:nvSpPr>
          <p:cNvPr id="17" name="TextBox 16">
            <a:extLst>
              <a:ext uri="{FF2B5EF4-FFF2-40B4-BE49-F238E27FC236}">
                <a16:creationId xmlns:a16="http://schemas.microsoft.com/office/drawing/2014/main" id="{8D30CB8F-AF90-47C1-82B1-A88ABBB23885}"/>
              </a:ext>
            </a:extLst>
          </p:cNvPr>
          <p:cNvSpPr txBox="1"/>
          <p:nvPr/>
        </p:nvSpPr>
        <p:spPr bwMode="auto">
          <a:xfrm>
            <a:off x="6807200" y="4242747"/>
            <a:ext cx="4049486" cy="738664"/>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Recommended structure for your stakeholder presentation.</a:t>
            </a:r>
          </a:p>
        </p:txBody>
      </p:sp>
    </p:spTree>
    <p:extLst>
      <p:ext uri="{BB962C8B-B14F-4D97-AF65-F5344CB8AC3E}">
        <p14:creationId xmlns:p14="http://schemas.microsoft.com/office/powerpoint/2010/main" val="2567733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440" y="106495"/>
            <a:ext cx="10515600" cy="712326"/>
          </a:xfrm>
        </p:spPr>
        <p:txBody>
          <a:bodyPr/>
          <a:lstStyle/>
          <a:p>
            <a:r>
              <a:rPr lang="en-US" dirty="0"/>
              <a:t>Training Delivery Highlights</a:t>
            </a:r>
          </a:p>
        </p:txBody>
      </p:sp>
      <p:sp>
        <p:nvSpPr>
          <p:cNvPr id="6" name="Text Placeholder 4"/>
          <p:cNvSpPr txBox="1">
            <a:spLocks/>
          </p:cNvSpPr>
          <p:nvPr/>
        </p:nvSpPr>
        <p:spPr bwMode="gray">
          <a:xfrm>
            <a:off x="0" y="1226013"/>
            <a:ext cx="11576050" cy="4554536"/>
          </a:xfrm>
          <a:prstGeom prst="rect">
            <a:avLst/>
          </a:prstGeom>
        </p:spPr>
        <p:txBody>
          <a:bodyPr vert="horz" lIns="0" tIns="0" rIns="45720" bIns="0" rtlCol="0">
            <a:noAutofit/>
          </a:bodyPr>
          <a:lstStyle>
            <a:lvl1pPr marL="274306" marR="0" indent="-274306" algn="l" rtl="0" eaLnBrk="1" fontAlgn="base" hangingPunct="1">
              <a:lnSpc>
                <a:spcPct val="100000"/>
              </a:lnSpc>
              <a:spcBef>
                <a:spcPts val="0"/>
              </a:spcBef>
              <a:spcAft>
                <a:spcPts val="1200"/>
              </a:spcAft>
              <a:buClr>
                <a:srgbClr val="00529B"/>
              </a:buClr>
              <a:buSzPct val="90000"/>
              <a:buFont typeface="Wingdings" panose="05000000000000000000" pitchFamily="2" charset="2"/>
              <a:buChar char="§"/>
              <a:defRPr lang="en-US" sz="2800" dirty="0" smtClean="0">
                <a:solidFill>
                  <a:schemeClr val="tx1"/>
                </a:solidFill>
                <a:latin typeface="+mn-lt"/>
                <a:ea typeface="+mn-ea"/>
                <a:cs typeface="+mn-cs"/>
              </a:defRPr>
            </a:lvl1pPr>
            <a:lvl2pPr marL="640080" marR="0" indent="-274320" algn="l" rtl="0" eaLnBrk="1" fontAlgn="base" hangingPunct="1">
              <a:lnSpc>
                <a:spcPct val="100000"/>
              </a:lnSpc>
              <a:spcBef>
                <a:spcPts val="0"/>
              </a:spcBef>
              <a:spcAft>
                <a:spcPts val="1200"/>
              </a:spcAft>
              <a:buClrTx/>
              <a:buSzPct val="90000"/>
              <a:buFont typeface="Arial" panose="020B0604020202020204" pitchFamily="34" charset="0"/>
              <a:buChar char="–"/>
              <a:tabLst/>
              <a:defRPr lang="en-US" sz="2400" dirty="0" smtClean="0">
                <a:solidFill>
                  <a:schemeClr val="tx1"/>
                </a:solidFill>
                <a:latin typeface="+mn-lt"/>
                <a:ea typeface="+mn-ea"/>
                <a:cs typeface="+mn-cs"/>
              </a:defRPr>
            </a:lvl2pPr>
            <a:lvl3pPr marL="91440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3pPr>
            <a:lvl4pPr marL="1234440" marR="0" indent="-274320" algn="l" rtl="0" eaLnBrk="1" fontAlgn="base" hangingPunct="1">
              <a:lnSpc>
                <a:spcPct val="100000"/>
              </a:lnSpc>
              <a:spcBef>
                <a:spcPts val="0"/>
              </a:spcBef>
              <a:spcAft>
                <a:spcPts val="1200"/>
              </a:spcAft>
              <a:buClrTx/>
              <a:buSzPct val="90000"/>
              <a:buFont typeface="Arial" panose="020B0604020202020204" pitchFamily="34" charset="0"/>
              <a:buChar char="–"/>
              <a:defRPr lang="en-US" sz="2200" baseline="0" dirty="0" smtClean="0">
                <a:solidFill>
                  <a:schemeClr val="tx1"/>
                </a:solidFill>
                <a:latin typeface="+mn-lt"/>
                <a:ea typeface="+mn-ea"/>
                <a:cs typeface="+mn-cs"/>
              </a:defRPr>
            </a:lvl4pPr>
            <a:lvl5pPr marL="1508760" marR="0" indent="-274320" algn="l" rtl="0" eaLnBrk="1" fontAlgn="base" hangingPunct="1">
              <a:lnSpc>
                <a:spcPct val="100000"/>
              </a:lnSpc>
              <a:spcBef>
                <a:spcPts val="0"/>
              </a:spcBef>
              <a:spcAft>
                <a:spcPts val="1200"/>
              </a:spcAft>
              <a:buClrTx/>
              <a:buSzPct val="90000"/>
              <a:buFont typeface="Wingdings" panose="05000000000000000000" pitchFamily="2" charset="2"/>
              <a:buChar char="§"/>
              <a:defRPr lang="en-US" sz="2200" dirty="0" smtClean="0">
                <a:solidFill>
                  <a:schemeClr val="tx1"/>
                </a:solidFill>
                <a:latin typeface="+mn-lt"/>
                <a:ea typeface="+mn-ea"/>
                <a:cs typeface="+mn-cs"/>
              </a:defRPr>
            </a:lvl5pPr>
            <a:lvl6pPr marL="1954115"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293"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471"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648" indent="-173030"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a:lstStyle>
          <a:p>
            <a:endParaRPr lang="en-US" kern="0"/>
          </a:p>
        </p:txBody>
      </p:sp>
      <p:sp>
        <p:nvSpPr>
          <p:cNvPr id="10" name="TextBox 9"/>
          <p:cNvSpPr txBox="1"/>
          <p:nvPr/>
        </p:nvSpPr>
        <p:spPr>
          <a:xfrm>
            <a:off x="152400" y="1452519"/>
            <a:ext cx="4632325" cy="286232"/>
          </a:xfrm>
          <a:prstGeom prst="rect">
            <a:avLst/>
          </a:prstGeom>
          <a:noFill/>
        </p:spPr>
        <p:txBody>
          <a:bodyPr wrap="square" rtlCol="0">
            <a:spAutoFit/>
          </a:bodyPr>
          <a:lstStyle/>
          <a:p>
            <a:r>
              <a:rPr lang="en-US" sz="1400" dirty="0"/>
              <a:t>Overall Instructor Performance, compared to benchmark</a:t>
            </a:r>
          </a:p>
        </p:txBody>
      </p:sp>
      <p:sp>
        <p:nvSpPr>
          <p:cNvPr id="11" name="TextBox 10"/>
          <p:cNvSpPr txBox="1"/>
          <p:nvPr/>
        </p:nvSpPr>
        <p:spPr bwMode="auto">
          <a:xfrm>
            <a:off x="7963377" y="4341113"/>
            <a:ext cx="3972027" cy="1107996"/>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dirty="0"/>
              <a:t>Data comes from the Report Card and Data Explorer.  Data Explorer (Top 3/Bottom 3)is filtered to the Instructor Question Category </a:t>
            </a:r>
          </a:p>
        </p:txBody>
      </p:sp>
      <p:pic>
        <p:nvPicPr>
          <p:cNvPr id="2" name="Picture 1"/>
          <p:cNvPicPr>
            <a:picLocks noChangeAspect="1"/>
          </p:cNvPicPr>
          <p:nvPr/>
        </p:nvPicPr>
        <p:blipFill rotWithShape="1">
          <a:blip r:embed="rId3"/>
          <a:srcRect r="1385" b="5203"/>
          <a:stretch/>
        </p:blipFill>
        <p:spPr>
          <a:xfrm>
            <a:off x="5884506" y="2323650"/>
            <a:ext cx="5776783" cy="1635164"/>
          </a:xfrm>
          <a:prstGeom prst="rect">
            <a:avLst/>
          </a:prstGeom>
        </p:spPr>
      </p:pic>
      <p:sp>
        <p:nvSpPr>
          <p:cNvPr id="12" name="TextBox 11"/>
          <p:cNvSpPr txBox="1"/>
          <p:nvPr/>
        </p:nvSpPr>
        <p:spPr>
          <a:xfrm>
            <a:off x="5691490" y="1898918"/>
            <a:ext cx="6243914" cy="424732"/>
          </a:xfrm>
          <a:prstGeom prst="rect">
            <a:avLst/>
          </a:prstGeom>
          <a:noFill/>
        </p:spPr>
        <p:txBody>
          <a:bodyPr wrap="square" rtlCol="0">
            <a:spAutoFit/>
          </a:bodyPr>
          <a:lstStyle/>
          <a:p>
            <a:r>
              <a:rPr lang="en-US" dirty="0">
                <a:solidFill>
                  <a:srgbClr val="002F5F"/>
                </a:solidFill>
              </a:rPr>
              <a:t>Bottom 3 Instructors</a:t>
            </a:r>
          </a:p>
        </p:txBody>
      </p:sp>
      <p:pic>
        <p:nvPicPr>
          <p:cNvPr id="3" name="Picture 2"/>
          <p:cNvPicPr>
            <a:picLocks noChangeAspect="1"/>
          </p:cNvPicPr>
          <p:nvPr/>
        </p:nvPicPr>
        <p:blipFill>
          <a:blip r:embed="rId4"/>
          <a:stretch>
            <a:fillRect/>
          </a:stretch>
        </p:blipFill>
        <p:spPr>
          <a:xfrm>
            <a:off x="92878" y="2323650"/>
            <a:ext cx="5706389" cy="1635164"/>
          </a:xfrm>
          <a:prstGeom prst="rect">
            <a:avLst/>
          </a:prstGeom>
        </p:spPr>
      </p:pic>
      <p:sp>
        <p:nvSpPr>
          <p:cNvPr id="13" name="TextBox 12"/>
          <p:cNvSpPr txBox="1"/>
          <p:nvPr/>
        </p:nvSpPr>
        <p:spPr>
          <a:xfrm>
            <a:off x="92878" y="1941351"/>
            <a:ext cx="6243914" cy="424732"/>
          </a:xfrm>
          <a:prstGeom prst="rect">
            <a:avLst/>
          </a:prstGeom>
          <a:noFill/>
        </p:spPr>
        <p:txBody>
          <a:bodyPr wrap="square" rtlCol="0">
            <a:spAutoFit/>
          </a:bodyPr>
          <a:lstStyle/>
          <a:p>
            <a:r>
              <a:rPr lang="en-US" dirty="0">
                <a:solidFill>
                  <a:srgbClr val="002F5F"/>
                </a:solidFill>
              </a:rPr>
              <a:t>Top 3 Instructors</a:t>
            </a:r>
          </a:p>
        </p:txBody>
      </p:sp>
      <p:sp>
        <p:nvSpPr>
          <p:cNvPr id="14" name="TextBox 13"/>
          <p:cNvSpPr txBox="1"/>
          <p:nvPr/>
        </p:nvSpPr>
        <p:spPr>
          <a:xfrm>
            <a:off x="256596" y="4650606"/>
            <a:ext cx="6340007" cy="1635164"/>
          </a:xfrm>
          <a:prstGeom prst="rect">
            <a:avLst/>
          </a:prstGeom>
          <a:solidFill>
            <a:srgbClr val="00B0F0"/>
          </a:solidFill>
        </p:spPr>
        <p:txBody>
          <a:bodyPr wrap="square" lIns="182880" rtlCol="0">
            <a:noAutofit/>
          </a:bodyPr>
          <a:lstStyle/>
          <a:p>
            <a:pPr algn="l"/>
            <a:r>
              <a:rPr lang="en-US" sz="1600" dirty="0">
                <a:solidFill>
                  <a:schemeClr val="bg1"/>
                </a:solidFill>
              </a:rPr>
              <a:t>Recommendations:</a:t>
            </a:r>
          </a:p>
          <a:p>
            <a:pPr marL="285750" indent="-285750" algn="l">
              <a:buFont typeface="Arial" panose="020B0604020202020204" pitchFamily="34" charset="0"/>
              <a:buChar char="•"/>
            </a:pPr>
            <a:r>
              <a:rPr lang="en-US" sz="1600" dirty="0">
                <a:solidFill>
                  <a:schemeClr val="bg1"/>
                </a:solidFill>
              </a:rPr>
              <a:t>Maintain current Instructor development programs to ensure performance remains at/above benchmark for all instructors</a:t>
            </a:r>
          </a:p>
          <a:p>
            <a:pPr marL="285750" indent="-285750" algn="l">
              <a:buFont typeface="Arial" panose="020B0604020202020204" pitchFamily="34" charset="0"/>
              <a:buChar char="•"/>
            </a:pPr>
            <a:r>
              <a:rPr lang="en-US" sz="1600" dirty="0">
                <a:solidFill>
                  <a:schemeClr val="bg1"/>
                </a:solidFill>
              </a:rPr>
              <a:t>Stretch goal: Work with Instructors to ensure they understand how they influence other learning KPIs and can impact on-the-job application of learning</a:t>
            </a:r>
          </a:p>
          <a:p>
            <a:pPr algn="l"/>
            <a:endParaRPr lang="en-US" sz="1600" dirty="0">
              <a:solidFill>
                <a:schemeClr val="bg1"/>
              </a:solidFill>
            </a:endParaRPr>
          </a:p>
          <a:p>
            <a:pPr marL="171450" indent="-171450" algn="l">
              <a:buFont typeface="Arial" panose="020B0604020202020204" pitchFamily="34" charset="0"/>
              <a:buChar char="•"/>
            </a:pPr>
            <a:endParaRPr lang="en-US" dirty="0"/>
          </a:p>
        </p:txBody>
      </p:sp>
      <p:pic>
        <p:nvPicPr>
          <p:cNvPr id="7" name="Picture 6"/>
          <p:cNvPicPr>
            <a:picLocks noChangeAspect="1"/>
          </p:cNvPicPr>
          <p:nvPr/>
        </p:nvPicPr>
        <p:blipFill rotWithShape="1">
          <a:blip r:embed="rId5"/>
          <a:srcRect l="70881" t="496211" r="-18848" b="-495680"/>
          <a:stretch/>
        </p:blipFill>
        <p:spPr>
          <a:xfrm>
            <a:off x="7788536" y="3162747"/>
            <a:ext cx="6899014" cy="341083"/>
          </a:xfrm>
          <a:prstGeom prst="rect">
            <a:avLst/>
          </a:prstGeom>
        </p:spPr>
      </p:pic>
      <p:pic>
        <p:nvPicPr>
          <p:cNvPr id="15" name="Picture 14"/>
          <p:cNvPicPr>
            <a:picLocks noChangeAspect="1"/>
          </p:cNvPicPr>
          <p:nvPr/>
        </p:nvPicPr>
        <p:blipFill>
          <a:blip r:embed="rId6"/>
          <a:stretch>
            <a:fillRect/>
          </a:stretch>
        </p:blipFill>
        <p:spPr>
          <a:xfrm>
            <a:off x="4727575" y="1417132"/>
            <a:ext cx="6829425" cy="295275"/>
          </a:xfrm>
          <a:prstGeom prst="rect">
            <a:avLst/>
          </a:prstGeom>
        </p:spPr>
      </p:pic>
    </p:spTree>
    <p:extLst>
      <p:ext uri="{BB962C8B-B14F-4D97-AF65-F5344CB8AC3E}">
        <p14:creationId xmlns:p14="http://schemas.microsoft.com/office/powerpoint/2010/main" val="36447249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Strategic Recommendations</a:t>
            </a:r>
          </a:p>
        </p:txBody>
      </p:sp>
    </p:spTree>
    <p:extLst>
      <p:ext uri="{BB962C8B-B14F-4D97-AF65-F5344CB8AC3E}">
        <p14:creationId xmlns:p14="http://schemas.microsoft.com/office/powerpoint/2010/main" val="16746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154" y="154111"/>
            <a:ext cx="10515600" cy="750242"/>
          </a:xfrm>
        </p:spPr>
        <p:txBody>
          <a:bodyPr/>
          <a:lstStyle/>
          <a:p>
            <a:r>
              <a:rPr lang="en-US" dirty="0"/>
              <a:t>Strategic Recommendations</a:t>
            </a:r>
          </a:p>
        </p:txBody>
      </p:sp>
      <p:sp>
        <p:nvSpPr>
          <p:cNvPr id="2" name="Content Placeholder 1"/>
          <p:cNvSpPr>
            <a:spLocks noGrp="1"/>
          </p:cNvSpPr>
          <p:nvPr>
            <p:ph type="body" sz="quarter" idx="10"/>
          </p:nvPr>
        </p:nvSpPr>
        <p:spPr/>
        <p:txBody>
          <a:bodyPr/>
          <a:lstStyle/>
          <a:p>
            <a:r>
              <a:rPr lang="en-US" dirty="0"/>
              <a:t>Recommendation 1:</a:t>
            </a:r>
          </a:p>
          <a:p>
            <a:endParaRPr lang="en-US" dirty="0"/>
          </a:p>
          <a:p>
            <a:r>
              <a:rPr lang="en-US" dirty="0"/>
              <a:t>Recommendation 2:</a:t>
            </a:r>
          </a:p>
          <a:p>
            <a:endParaRPr lang="en-US" dirty="0"/>
          </a:p>
          <a:p>
            <a:r>
              <a:rPr lang="en-US" dirty="0"/>
              <a:t>Recommendation 3:</a:t>
            </a:r>
          </a:p>
        </p:txBody>
      </p:sp>
      <p:sp>
        <p:nvSpPr>
          <p:cNvPr id="4" name="TextBox 3"/>
          <p:cNvSpPr txBox="1"/>
          <p:nvPr/>
        </p:nvSpPr>
        <p:spPr bwMode="auto">
          <a:xfrm>
            <a:off x="5036696" y="1938495"/>
            <a:ext cx="6580682" cy="1384995"/>
          </a:xfrm>
          <a:prstGeom prst="rect">
            <a:avLst/>
          </a:prstGeom>
          <a:solidFill>
            <a:schemeClr val="accent2">
              <a:lumMod val="40000"/>
              <a:lumOff val="60000"/>
            </a:schemeClr>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dirty="0"/>
              <a:t>Recommended next steps to take with the data.</a:t>
            </a:r>
          </a:p>
          <a:p>
            <a:pPr algn="l"/>
            <a:endParaRPr lang="en-US" dirty="0"/>
          </a:p>
          <a:p>
            <a:pPr algn="l"/>
            <a:r>
              <a:rPr lang="en-US" dirty="0"/>
              <a:t>Use the “What, So What, Now What” framework, and if there are a couple of meaty recommendations, feel free to lay them out 1 per slide, across multiple slides. </a:t>
            </a:r>
          </a:p>
        </p:txBody>
      </p:sp>
    </p:spTree>
    <p:extLst>
      <p:ext uri="{BB962C8B-B14F-4D97-AF65-F5344CB8AC3E}">
        <p14:creationId xmlns:p14="http://schemas.microsoft.com/office/powerpoint/2010/main" val="329013272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013623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6A9B-243E-40D5-BF6E-DC58A81CAB8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72829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Appendix</a:t>
            </a:r>
          </a:p>
        </p:txBody>
      </p:sp>
    </p:spTree>
    <p:extLst>
      <p:ext uri="{BB962C8B-B14F-4D97-AF65-F5344CB8AC3E}">
        <p14:creationId xmlns:p14="http://schemas.microsoft.com/office/powerpoint/2010/main" val="4147660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251" y="279291"/>
            <a:ext cx="10515600" cy="880682"/>
          </a:xfrm>
        </p:spPr>
        <p:txBody>
          <a:bodyPr/>
          <a:lstStyle/>
          <a:p>
            <a:r>
              <a:rPr lang="en-US" dirty="0"/>
              <a:t>MTM Measurement Methodology</a:t>
            </a:r>
          </a:p>
        </p:txBody>
      </p:sp>
      <p:sp>
        <p:nvSpPr>
          <p:cNvPr id="8" name="Content Placeholder 7"/>
          <p:cNvSpPr>
            <a:spLocks noGrp="1"/>
          </p:cNvSpPr>
          <p:nvPr>
            <p:ph idx="1"/>
          </p:nvPr>
        </p:nvSpPr>
        <p:spPr>
          <a:xfrm>
            <a:off x="478973" y="2209060"/>
            <a:ext cx="10515600" cy="2835212"/>
          </a:xfrm>
        </p:spPr>
        <p:txBody>
          <a:bodyPr/>
          <a:lstStyle/>
          <a:p>
            <a:pPr marL="342900" indent="-342900">
              <a:buFont typeface="Arial" panose="020B0604020202020204" pitchFamily="34" charset="0"/>
              <a:buChar char="•"/>
            </a:pPr>
            <a:r>
              <a:rPr lang="en-US" dirty="0"/>
              <a:t>Date range:</a:t>
            </a:r>
          </a:p>
          <a:p>
            <a:pPr marL="342900" indent="-342900">
              <a:buFont typeface="Arial" panose="020B0604020202020204" pitchFamily="34" charset="0"/>
              <a:buChar char="•"/>
            </a:pPr>
            <a:r>
              <a:rPr lang="en-US" dirty="0"/>
              <a:t># Classes:</a:t>
            </a:r>
          </a:p>
          <a:p>
            <a:pPr marL="342900" indent="-342900">
              <a:buFont typeface="Arial" panose="020B0604020202020204" pitchFamily="34" charset="0"/>
              <a:buChar char="•"/>
            </a:pPr>
            <a:r>
              <a:rPr lang="en-US" dirty="0"/>
              <a:t># Courses:</a:t>
            </a:r>
          </a:p>
          <a:p>
            <a:pPr marL="342900" indent="-342900">
              <a:buFont typeface="Arial" panose="020B0604020202020204" pitchFamily="34" charset="0"/>
              <a:buChar char="•"/>
            </a:pPr>
            <a:r>
              <a:rPr lang="en-US" dirty="0"/>
              <a:t># Surveys:</a:t>
            </a:r>
          </a:p>
          <a:p>
            <a:pPr marL="342900" indent="-342900">
              <a:buFont typeface="Arial" panose="020B0604020202020204" pitchFamily="34" charset="0"/>
              <a:buChar char="•"/>
            </a:pPr>
            <a:r>
              <a:rPr lang="en-US" dirty="0"/>
              <a:t>Benchmark comparison:</a:t>
            </a:r>
          </a:p>
        </p:txBody>
      </p:sp>
      <p:sp>
        <p:nvSpPr>
          <p:cNvPr id="3" name="TextBox 2"/>
          <p:cNvSpPr txBox="1"/>
          <p:nvPr/>
        </p:nvSpPr>
        <p:spPr bwMode="auto">
          <a:xfrm>
            <a:off x="478973" y="1530333"/>
            <a:ext cx="8228011"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000" i="1" dirty="0"/>
              <a:t>A summary of the data contained in this report:</a:t>
            </a:r>
          </a:p>
        </p:txBody>
      </p:sp>
    </p:spTree>
    <p:extLst>
      <p:ext uri="{BB962C8B-B14F-4D97-AF65-F5344CB8AC3E}">
        <p14:creationId xmlns:p14="http://schemas.microsoft.com/office/powerpoint/2010/main" val="393409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40" y="448727"/>
            <a:ext cx="10515600" cy="644094"/>
          </a:xfrm>
        </p:spPr>
        <p:txBody>
          <a:bodyPr>
            <a:normAutofit fontScale="90000"/>
          </a:bodyPr>
          <a:lstStyle/>
          <a:p>
            <a:r>
              <a:rPr lang="en-US" dirty="0"/>
              <a:t>MTM Standard Survey KPIs</a:t>
            </a:r>
          </a:p>
        </p:txBody>
      </p:sp>
      <p:sp>
        <p:nvSpPr>
          <p:cNvPr id="3" name="Content Placeholder 2"/>
          <p:cNvSpPr>
            <a:spLocks noGrp="1"/>
          </p:cNvSpPr>
          <p:nvPr>
            <p:ph idx="1"/>
          </p:nvPr>
        </p:nvSpPr>
        <p:spPr>
          <a:xfrm>
            <a:off x="396072" y="1386294"/>
            <a:ext cx="10515600" cy="4351338"/>
          </a:xfrm>
        </p:spPr>
        <p:txBody>
          <a:bodyPr/>
          <a:lstStyle/>
          <a:p>
            <a:r>
              <a:rPr lang="en-US" dirty="0"/>
              <a:t>MTM’s suite of standard surveys contain a balanced set of KPIs to:</a:t>
            </a:r>
          </a:p>
          <a:p>
            <a:pPr lvl="1"/>
            <a:r>
              <a:rPr lang="en-US" dirty="0"/>
              <a:t>Run L&amp;D like a business</a:t>
            </a:r>
          </a:p>
          <a:p>
            <a:pPr lvl="1"/>
            <a:r>
              <a:rPr lang="en-US" dirty="0"/>
              <a:t>Articulate L&amp;D’s contribution to business objectives</a:t>
            </a:r>
          </a:p>
          <a:p>
            <a:pPr lvl="1"/>
            <a:r>
              <a:rPr lang="en-US" dirty="0"/>
              <a:t>Align and partner with the business</a:t>
            </a:r>
          </a:p>
        </p:txBody>
      </p:sp>
      <p:grpSp>
        <p:nvGrpSpPr>
          <p:cNvPr id="15" name="Group 14"/>
          <p:cNvGrpSpPr/>
          <p:nvPr/>
        </p:nvGrpSpPr>
        <p:grpSpPr>
          <a:xfrm>
            <a:off x="1979518" y="3383127"/>
            <a:ext cx="8298459" cy="430095"/>
            <a:chOff x="914400" y="5065743"/>
            <a:chExt cx="10363200" cy="774837"/>
          </a:xfrm>
        </p:grpSpPr>
        <p:cxnSp>
          <p:nvCxnSpPr>
            <p:cNvPr id="16" name="Straight Arrow Connector 15"/>
            <p:cNvCxnSpPr/>
            <p:nvPr/>
          </p:nvCxnSpPr>
          <p:spPr bwMode="auto">
            <a:xfrm>
              <a:off x="914400" y="5065743"/>
              <a:ext cx="10363200" cy="0"/>
            </a:xfrm>
            <a:prstGeom prst="straightConnector1">
              <a:avLst/>
            </a:prstGeom>
            <a:noFill/>
            <a:ln w="38100" cap="flat" cmpd="sng" algn="ctr">
              <a:solidFill>
                <a:schemeClr val="bg1">
                  <a:lumMod val="50000"/>
                </a:schemeClr>
              </a:solidFill>
              <a:prstDash val="solid"/>
              <a:round/>
              <a:headEnd type="arrow"/>
              <a:tailEnd type="arrow"/>
            </a:ln>
            <a:effectLst/>
          </p:spPr>
        </p:cxnSp>
        <p:sp>
          <p:nvSpPr>
            <p:cNvPr id="17" name="TextBox 16"/>
            <p:cNvSpPr txBox="1"/>
            <p:nvPr/>
          </p:nvSpPr>
          <p:spPr bwMode="auto">
            <a:xfrm>
              <a:off x="1235244" y="5141943"/>
              <a:ext cx="2056807" cy="69863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1400" b="1" dirty="0"/>
                <a:t>L&amp;D</a:t>
              </a:r>
              <a:br>
                <a:rPr lang="en-US" sz="1400" b="1" dirty="0"/>
              </a:br>
              <a:r>
                <a:rPr lang="en-US" sz="1400" b="1" dirty="0"/>
                <a:t>Focus</a:t>
              </a:r>
            </a:p>
          </p:txBody>
        </p:sp>
        <p:sp>
          <p:nvSpPr>
            <p:cNvPr id="18" name="TextBox 17"/>
            <p:cNvSpPr txBox="1"/>
            <p:nvPr/>
          </p:nvSpPr>
          <p:spPr bwMode="auto">
            <a:xfrm>
              <a:off x="8331198" y="5141943"/>
              <a:ext cx="2641599" cy="69863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r"/>
              <a:r>
                <a:rPr lang="en-US" sz="1400" b="1" dirty="0"/>
                <a:t>Business</a:t>
              </a:r>
              <a:br>
                <a:rPr lang="en-US" sz="1400" b="1" dirty="0"/>
              </a:br>
              <a:r>
                <a:rPr lang="en-US" sz="1400" b="1" dirty="0"/>
                <a:t>Focus</a:t>
              </a:r>
            </a:p>
          </p:txBody>
        </p:sp>
      </p:grpSp>
      <p:graphicFrame>
        <p:nvGraphicFramePr>
          <p:cNvPr id="19" name="Table 18"/>
          <p:cNvGraphicFramePr>
            <a:graphicFrameLocks noGrp="1"/>
          </p:cNvGraphicFramePr>
          <p:nvPr/>
        </p:nvGraphicFramePr>
        <p:xfrm>
          <a:off x="1692349" y="4417033"/>
          <a:ext cx="8768510" cy="1524000"/>
        </p:xfrm>
        <a:graphic>
          <a:graphicData uri="http://schemas.openxmlformats.org/drawingml/2006/table">
            <a:tbl>
              <a:tblPr>
                <a:tableStyleId>{5C22544A-7EE6-4342-B048-85BDC9FD1C3A}</a:tableStyleId>
              </a:tblPr>
              <a:tblGrid>
                <a:gridCol w="2968928">
                  <a:extLst>
                    <a:ext uri="{9D8B030D-6E8A-4147-A177-3AD203B41FA5}">
                      <a16:colId xmlns:a16="http://schemas.microsoft.com/office/drawing/2014/main" val="20000"/>
                    </a:ext>
                  </a:extLst>
                </a:gridCol>
                <a:gridCol w="2925733">
                  <a:extLst>
                    <a:ext uri="{9D8B030D-6E8A-4147-A177-3AD203B41FA5}">
                      <a16:colId xmlns:a16="http://schemas.microsoft.com/office/drawing/2014/main" val="20001"/>
                    </a:ext>
                  </a:extLst>
                </a:gridCol>
                <a:gridCol w="2873849">
                  <a:extLst>
                    <a:ext uri="{9D8B030D-6E8A-4147-A177-3AD203B41FA5}">
                      <a16:colId xmlns:a16="http://schemas.microsoft.com/office/drawing/2014/main" val="20002"/>
                    </a:ext>
                  </a:extLst>
                </a:gridCol>
              </a:tblGrid>
              <a:tr h="249975">
                <a:tc>
                  <a:txBody>
                    <a:bodyPr/>
                    <a:lstStyle/>
                    <a:p>
                      <a:pPr algn="ctr" rtl="0" fontAlgn="ctr"/>
                      <a:r>
                        <a:rPr lang="en-US" sz="1400" b="0" i="0" u="none" strike="noStrike" dirty="0">
                          <a:solidFill>
                            <a:srgbClr val="000000"/>
                          </a:solidFill>
                          <a:effectLst/>
                          <a:latin typeface="+mn-lt"/>
                        </a:rPr>
                        <a:t>Instructor</a:t>
                      </a:r>
                    </a:p>
                  </a:txBody>
                  <a:tcPr marL="121920" marR="121920" anchor="ctr">
                    <a:solidFill>
                      <a:srgbClr val="F8F8F8"/>
                    </a:solidFill>
                  </a:tcPr>
                </a:tc>
                <a:tc>
                  <a:txBody>
                    <a:bodyPr/>
                    <a:lstStyle/>
                    <a:p>
                      <a:pPr algn="ctr" rtl="0" fontAlgn="ctr"/>
                      <a:r>
                        <a:rPr lang="en-US" sz="1400" b="0" i="0" u="none" strike="noStrike" dirty="0">
                          <a:solidFill>
                            <a:srgbClr val="000000"/>
                          </a:solidFill>
                          <a:effectLst/>
                          <a:latin typeface="+mn-lt"/>
                        </a:rPr>
                        <a:t>Application</a:t>
                      </a:r>
                    </a:p>
                  </a:txBody>
                  <a:tcPr marL="121920" marR="121920" anchor="ctr">
                    <a:solidFill>
                      <a:srgbClr val="F8F8F8"/>
                    </a:solidFill>
                  </a:tcPr>
                </a:tc>
                <a:tc>
                  <a:txBody>
                    <a:bodyPr/>
                    <a:lstStyle/>
                    <a:p>
                      <a:pPr algn="ctr"/>
                      <a:r>
                        <a:rPr lang="en-US" sz="1400" dirty="0">
                          <a:latin typeface="+mn-lt"/>
                        </a:rPr>
                        <a:t>Manager Support</a:t>
                      </a:r>
                    </a:p>
                  </a:txBody>
                  <a:tcPr marL="121920" marR="121920" anchor="ctr">
                    <a:solidFill>
                      <a:srgbClr val="F8F8F8"/>
                    </a:solidFill>
                  </a:tcPr>
                </a:tc>
                <a:extLst>
                  <a:ext uri="{0D108BD9-81ED-4DB2-BD59-A6C34878D82A}">
                    <a16:rowId xmlns:a16="http://schemas.microsoft.com/office/drawing/2014/main" val="10000"/>
                  </a:ext>
                </a:extLst>
              </a:tr>
              <a:tr h="249975">
                <a:tc>
                  <a:txBody>
                    <a:bodyPr/>
                    <a:lstStyle/>
                    <a:p>
                      <a:pPr algn="ctr" rtl="0" fontAlgn="ctr"/>
                      <a:r>
                        <a:rPr lang="en-US" sz="1400" b="0" i="0" u="none" strike="noStrike" dirty="0">
                          <a:solidFill>
                            <a:srgbClr val="000000"/>
                          </a:solidFill>
                          <a:effectLst/>
                          <a:latin typeface="+mn-lt"/>
                        </a:rPr>
                        <a:t>Content</a:t>
                      </a:r>
                    </a:p>
                  </a:txBody>
                  <a:tcPr marL="121920" marR="121920" anchor="ctr">
                    <a:solidFill>
                      <a:srgbClr val="F8F8F8"/>
                    </a:solidFill>
                  </a:tcPr>
                </a:tc>
                <a:tc>
                  <a:txBody>
                    <a:bodyPr/>
                    <a:lstStyle/>
                    <a:p>
                      <a:pPr algn="ctr" rtl="0" fontAlgn="ctr"/>
                      <a:r>
                        <a:rPr lang="en-US" sz="1400" b="0" i="0" u="none" strike="noStrike" dirty="0">
                          <a:solidFill>
                            <a:srgbClr val="000000"/>
                          </a:solidFill>
                          <a:effectLst/>
                          <a:latin typeface="+mn-lt"/>
                        </a:rPr>
                        <a:t>Scrap Learning</a:t>
                      </a:r>
                    </a:p>
                  </a:txBody>
                  <a:tcPr marL="121920" marR="121920" anchor="ctr">
                    <a:solidFill>
                      <a:srgbClr val="F8F8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Organizational Support</a:t>
                      </a:r>
                    </a:p>
                  </a:txBody>
                  <a:tcPr marL="121920" marR="121920" anchor="ctr">
                    <a:solidFill>
                      <a:srgbClr val="F8F8F8"/>
                    </a:solidFill>
                  </a:tcPr>
                </a:tc>
                <a:extLst>
                  <a:ext uri="{0D108BD9-81ED-4DB2-BD59-A6C34878D82A}">
                    <a16:rowId xmlns:a16="http://schemas.microsoft.com/office/drawing/2014/main" val="10001"/>
                  </a:ext>
                </a:extLst>
              </a:tr>
              <a:tr h="249975">
                <a:tc>
                  <a:txBody>
                    <a:bodyPr/>
                    <a:lstStyle/>
                    <a:p>
                      <a:pPr algn="ctr" rtl="0" fontAlgn="ctr"/>
                      <a:r>
                        <a:rPr lang="en-US" sz="1400" b="0" i="0" u="none" strike="noStrike" dirty="0">
                          <a:solidFill>
                            <a:srgbClr val="000000"/>
                          </a:solidFill>
                          <a:effectLst/>
                          <a:latin typeface="+mn-lt"/>
                        </a:rPr>
                        <a:t>Learning Environment</a:t>
                      </a:r>
                    </a:p>
                  </a:txBody>
                  <a:tcPr marL="121920" marR="121920" anchor="ctr">
                    <a:solidFill>
                      <a:srgbClr val="F8F8F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Net</a:t>
                      </a:r>
                      <a:r>
                        <a:rPr lang="en-US" sz="1400" b="0" i="0" u="none" strike="noStrike" baseline="0" dirty="0">
                          <a:solidFill>
                            <a:srgbClr val="000000"/>
                          </a:solidFill>
                          <a:effectLst/>
                          <a:latin typeface="+mn-lt"/>
                        </a:rPr>
                        <a:t> Promoter</a:t>
                      </a:r>
                      <a:endParaRPr lang="en-US" sz="1400" b="0" i="0" u="none" strike="noStrike" dirty="0">
                        <a:solidFill>
                          <a:srgbClr val="000000"/>
                        </a:solidFill>
                        <a:effectLst/>
                        <a:latin typeface="+mn-lt"/>
                      </a:endParaRPr>
                    </a:p>
                  </a:txBody>
                  <a:tcPr marL="121920" marR="121920" anchor="ctr">
                    <a:solidFill>
                      <a:srgbClr val="F8F8F8"/>
                    </a:solidFill>
                  </a:tcPr>
                </a:tc>
                <a:tc>
                  <a:txBody>
                    <a:bodyPr/>
                    <a:lstStyle/>
                    <a:p>
                      <a:pPr algn="ctr" rtl="0" fontAlgn="ctr"/>
                      <a:r>
                        <a:rPr lang="en-US" sz="1400" b="0" i="0" u="none" strike="noStrike" dirty="0">
                          <a:solidFill>
                            <a:srgbClr val="000000"/>
                          </a:solidFill>
                          <a:effectLst/>
                          <a:latin typeface="+mn-lt"/>
                        </a:rPr>
                        <a:t>Performance</a:t>
                      </a:r>
                      <a:r>
                        <a:rPr lang="en-US" sz="1400" b="0" i="0" u="none" strike="noStrike" baseline="0" dirty="0">
                          <a:solidFill>
                            <a:srgbClr val="000000"/>
                          </a:solidFill>
                          <a:effectLst/>
                          <a:latin typeface="+mn-lt"/>
                        </a:rPr>
                        <a:t> Improvement</a:t>
                      </a:r>
                      <a:endParaRPr lang="en-US" sz="1400" b="0" i="0" u="none" strike="noStrike" dirty="0">
                        <a:solidFill>
                          <a:srgbClr val="000000"/>
                        </a:solidFill>
                        <a:effectLst/>
                        <a:latin typeface="+mn-lt"/>
                      </a:endParaRPr>
                    </a:p>
                  </a:txBody>
                  <a:tcPr marL="121920" marR="121920" anchor="ctr">
                    <a:solidFill>
                      <a:srgbClr val="F8F8F8"/>
                    </a:solidFill>
                  </a:tcPr>
                </a:tc>
                <a:extLst>
                  <a:ext uri="{0D108BD9-81ED-4DB2-BD59-A6C34878D82A}">
                    <a16:rowId xmlns:a16="http://schemas.microsoft.com/office/drawing/2014/main" val="10002"/>
                  </a:ext>
                </a:extLst>
              </a:tr>
              <a:tr h="24997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Knowledge Gain</a:t>
                      </a:r>
                    </a:p>
                  </a:txBody>
                  <a:tcPr marL="121920" marR="121920" anchor="ctr">
                    <a:solidFill>
                      <a:srgbClr val="F8F8F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Criticality</a:t>
                      </a:r>
                    </a:p>
                  </a:txBody>
                  <a:tcPr marL="121920" marR="121920" anchor="ctr">
                    <a:solidFill>
                      <a:srgbClr val="F8F8F8"/>
                    </a:solidFill>
                  </a:tcPr>
                </a:tc>
                <a:tc>
                  <a:txBody>
                    <a:bodyPr/>
                    <a:lstStyle/>
                    <a:p>
                      <a:pPr algn="ctr" rtl="0" fontAlgn="ctr"/>
                      <a:r>
                        <a:rPr lang="en-US" sz="1400" b="0" i="0" u="none" strike="noStrike" dirty="0">
                          <a:solidFill>
                            <a:srgbClr val="000000"/>
                          </a:solidFill>
                          <a:effectLst/>
                          <a:latin typeface="+mn-lt"/>
                        </a:rPr>
                        <a:t>Business Results</a:t>
                      </a:r>
                    </a:p>
                  </a:txBody>
                  <a:tcPr marL="121920" marR="121920" anchor="ctr">
                    <a:solidFill>
                      <a:srgbClr val="F8F8F8"/>
                    </a:solidFill>
                  </a:tcPr>
                </a:tc>
                <a:extLst>
                  <a:ext uri="{0D108BD9-81ED-4DB2-BD59-A6C34878D82A}">
                    <a16:rowId xmlns:a16="http://schemas.microsoft.com/office/drawing/2014/main" val="10003"/>
                  </a:ext>
                </a:extLst>
              </a:tr>
              <a:tr h="249975">
                <a:tc>
                  <a:txBody>
                    <a:bodyPr/>
                    <a:lstStyle/>
                    <a:p>
                      <a:pPr algn="ctr" rtl="0" fontAlgn="ctr"/>
                      <a:r>
                        <a:rPr lang="en-US" sz="1400" b="0" i="0" u="none" strike="noStrike" dirty="0">
                          <a:solidFill>
                            <a:srgbClr val="000000"/>
                          </a:solidFill>
                          <a:effectLst/>
                          <a:latin typeface="+mn-lt"/>
                        </a:rPr>
                        <a:t>Support Materials</a:t>
                      </a:r>
                    </a:p>
                  </a:txBody>
                  <a:tcPr marL="121920" marR="121920" anchor="ctr">
                    <a:solidFill>
                      <a:srgbClr val="F8F8F8"/>
                    </a:solidFill>
                  </a:tcPr>
                </a:tc>
                <a:tc>
                  <a:txBody>
                    <a:bodyPr/>
                    <a:lstStyle/>
                    <a:p>
                      <a:pPr algn="ctr" rtl="0" fontAlgn="ctr"/>
                      <a:r>
                        <a:rPr lang="en-US" sz="1400" b="0" i="0" u="none" strike="noStrike" dirty="0">
                          <a:solidFill>
                            <a:srgbClr val="000000"/>
                          </a:solidFill>
                          <a:effectLst/>
                          <a:latin typeface="+mn-lt"/>
                        </a:rPr>
                        <a:t>Alignment</a:t>
                      </a:r>
                    </a:p>
                  </a:txBody>
                  <a:tcPr marL="121920" marR="121920" anchor="ctr">
                    <a:solidFill>
                      <a:srgbClr val="F8F8F8"/>
                    </a:solidFill>
                  </a:tcPr>
                </a:tc>
                <a:tc>
                  <a:txBody>
                    <a:bodyPr/>
                    <a:lstStyle/>
                    <a:p>
                      <a:pPr algn="ctr" rtl="0" fontAlgn="ctr"/>
                      <a:r>
                        <a:rPr lang="en-US" sz="1400" b="0" i="0" u="none" strike="noStrike" dirty="0">
                          <a:solidFill>
                            <a:srgbClr val="000000"/>
                          </a:solidFill>
                          <a:effectLst/>
                          <a:latin typeface="+mn-lt"/>
                        </a:rPr>
                        <a:t>ROI</a:t>
                      </a:r>
                    </a:p>
                  </a:txBody>
                  <a:tcPr marL="121920" marR="121920" anchor="ctr">
                    <a:solidFill>
                      <a:srgbClr val="F8F8F8"/>
                    </a:solidFill>
                  </a:tcPr>
                </a:tc>
                <a:extLst>
                  <a:ext uri="{0D108BD9-81ED-4DB2-BD59-A6C34878D82A}">
                    <a16:rowId xmlns:a16="http://schemas.microsoft.com/office/drawing/2014/main" val="10004"/>
                  </a:ext>
                </a:extLst>
              </a:tr>
            </a:tbl>
          </a:graphicData>
        </a:graphic>
      </p:graphicFrame>
      <p:grpSp>
        <p:nvGrpSpPr>
          <p:cNvPr id="20" name="Group 19"/>
          <p:cNvGrpSpPr/>
          <p:nvPr/>
        </p:nvGrpSpPr>
        <p:grpSpPr>
          <a:xfrm>
            <a:off x="4464596" y="3610557"/>
            <a:ext cx="3328302" cy="498598"/>
            <a:chOff x="-256533" y="3786439"/>
            <a:chExt cx="3075224" cy="898249"/>
          </a:xfrm>
        </p:grpSpPr>
        <p:sp>
          <p:nvSpPr>
            <p:cNvPr id="21" name="TextBox 20"/>
            <p:cNvSpPr txBox="1"/>
            <p:nvPr/>
          </p:nvSpPr>
          <p:spPr>
            <a:xfrm>
              <a:off x="-66806" y="3786439"/>
              <a:ext cx="2885497" cy="898249"/>
            </a:xfrm>
            <a:prstGeom prst="rect">
              <a:avLst/>
            </a:prstGeom>
            <a:noFill/>
          </p:spPr>
          <p:txBody>
            <a:bodyPr wrap="square" rtlCol="0">
              <a:spAutoFit/>
            </a:bodyPr>
            <a:lstStyle/>
            <a:p>
              <a:pPr algn="l"/>
              <a:r>
                <a:rPr lang="en-US" sz="1200" dirty="0"/>
                <a:t>Internal “Run L&amp;D” KPIs</a:t>
              </a:r>
            </a:p>
            <a:p>
              <a:pPr algn="l"/>
              <a:r>
                <a:rPr lang="en-US" sz="1200" dirty="0"/>
                <a:t>Align/Partner with the Business KPIs</a:t>
              </a:r>
            </a:p>
          </p:txBody>
        </p:sp>
        <p:grpSp>
          <p:nvGrpSpPr>
            <p:cNvPr id="22" name="Group 21"/>
            <p:cNvGrpSpPr/>
            <p:nvPr/>
          </p:nvGrpSpPr>
          <p:grpSpPr>
            <a:xfrm>
              <a:off x="-256533" y="3989623"/>
              <a:ext cx="206827" cy="520941"/>
              <a:chOff x="4154103" y="3727798"/>
              <a:chExt cx="147048" cy="490971"/>
            </a:xfrm>
          </p:grpSpPr>
          <p:sp>
            <p:nvSpPr>
              <p:cNvPr id="23" name="Rounded Rectangle 22"/>
              <p:cNvSpPr/>
              <p:nvPr/>
            </p:nvSpPr>
            <p:spPr>
              <a:xfrm>
                <a:off x="4154103" y="3727798"/>
                <a:ext cx="147046" cy="159719"/>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154105" y="4059050"/>
                <a:ext cx="147046" cy="159719"/>
              </a:xfrm>
              <a:prstGeom prst="roundRect">
                <a:avLst/>
              </a:prstGeom>
              <a:solidFill>
                <a:srgbClr val="002060"/>
              </a:solidFill>
              <a:ln>
                <a:solidFill>
                  <a:srgbClr val="002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1727181" y="4573936"/>
            <a:ext cx="6065717" cy="1191243"/>
            <a:chOff x="1562024" y="2778991"/>
            <a:chExt cx="6665619" cy="1897067"/>
          </a:xfrm>
        </p:grpSpPr>
        <p:sp>
          <p:nvSpPr>
            <p:cNvPr id="26" name="Rounded Rectangle 25"/>
            <p:cNvSpPr/>
            <p:nvPr/>
          </p:nvSpPr>
          <p:spPr>
            <a:xfrm>
              <a:off x="8075649" y="2780966"/>
              <a:ext cx="151994" cy="1217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8075649" y="3242116"/>
              <a:ext cx="151994" cy="1217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075649" y="3669616"/>
              <a:ext cx="151994" cy="1217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8075649" y="4095141"/>
              <a:ext cx="151994" cy="1217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8075649" y="4544416"/>
              <a:ext cx="151994" cy="1217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62024" y="2780966"/>
              <a:ext cx="151994" cy="121742"/>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562024" y="3230241"/>
              <a:ext cx="151994" cy="121742"/>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62024" y="3667641"/>
              <a:ext cx="151994" cy="121742"/>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562024" y="4105041"/>
              <a:ext cx="151994" cy="121742"/>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562024" y="4554316"/>
              <a:ext cx="151994" cy="121742"/>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861299" y="2778991"/>
              <a:ext cx="151994" cy="121742"/>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861299" y="3228266"/>
              <a:ext cx="151994" cy="121742"/>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861299" y="3665666"/>
              <a:ext cx="151994" cy="121742"/>
            </a:xfrm>
            <a:prstGeom prst="roundRect">
              <a:avLst/>
            </a:prstGeom>
            <a:solidFill>
              <a:srgbClr val="00A5E3"/>
            </a:solidFill>
            <a:ln>
              <a:solidFill>
                <a:srgbClr val="00A5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861299" y="4554316"/>
              <a:ext cx="151994" cy="1217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4861299" y="4110623"/>
              <a:ext cx="151994" cy="12174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4615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062EE-3E44-4BA1-80B2-8AD770233C3C}"/>
              </a:ext>
            </a:extLst>
          </p:cNvPr>
          <p:cNvSpPr>
            <a:spLocks noGrp="1"/>
          </p:cNvSpPr>
          <p:nvPr>
            <p:ph type="title"/>
          </p:nvPr>
        </p:nvSpPr>
        <p:spPr/>
        <p:txBody>
          <a:bodyPr/>
          <a:lstStyle/>
          <a:p>
            <a:r>
              <a:rPr lang="en-US" dirty="0"/>
              <a:t>Executive Overview</a:t>
            </a:r>
          </a:p>
        </p:txBody>
      </p:sp>
      <p:sp>
        <p:nvSpPr>
          <p:cNvPr id="7" name="Text Placeholder 6">
            <a:extLst>
              <a:ext uri="{FF2B5EF4-FFF2-40B4-BE49-F238E27FC236}">
                <a16:creationId xmlns:a16="http://schemas.microsoft.com/office/drawing/2014/main" id="{E3A6F6BC-C605-4E46-95A4-0C0EF993602B}"/>
              </a:ext>
            </a:extLst>
          </p:cNvPr>
          <p:cNvSpPr>
            <a:spLocks noGrp="1"/>
          </p:cNvSpPr>
          <p:nvPr>
            <p:ph type="body" idx="1"/>
          </p:nvPr>
        </p:nvSpPr>
        <p:spPr/>
        <p:txBody>
          <a:bodyPr/>
          <a:lstStyle/>
          <a:p>
            <a:endParaRPr lang="en-US"/>
          </a:p>
        </p:txBody>
      </p:sp>
      <p:sp>
        <p:nvSpPr>
          <p:cNvPr id="3" name="TextBox 2"/>
          <p:cNvSpPr txBox="1"/>
          <p:nvPr/>
        </p:nvSpPr>
        <p:spPr bwMode="auto">
          <a:xfrm>
            <a:off x="5654219" y="3272150"/>
            <a:ext cx="5109029" cy="1846659"/>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Short initial section that provides a summary of performance, successes and opportunities.  Your goal  is to get everyone focused on the right things from the beginning.</a:t>
            </a:r>
          </a:p>
        </p:txBody>
      </p:sp>
    </p:spTree>
    <p:extLst>
      <p:ext uri="{BB962C8B-B14F-4D97-AF65-F5344CB8AC3E}">
        <p14:creationId xmlns:p14="http://schemas.microsoft.com/office/powerpoint/2010/main" val="29929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04800" y="1557787"/>
            <a:ext cx="5670550" cy="4554537"/>
          </a:xfrm>
        </p:spPr>
        <p:txBody>
          <a:bodyPr/>
          <a:lstStyle/>
          <a:p>
            <a:pPr marL="0" indent="0">
              <a:buNone/>
            </a:pPr>
            <a:r>
              <a:rPr lang="en-US" b="1" dirty="0">
                <a:solidFill>
                  <a:srgbClr val="00529B"/>
                </a:solidFill>
              </a:rPr>
              <a:t>Successes</a:t>
            </a:r>
          </a:p>
          <a:p>
            <a:r>
              <a:rPr lang="en-US" sz="2000" dirty="0">
                <a:solidFill>
                  <a:srgbClr val="00529B"/>
                </a:solidFill>
              </a:rPr>
              <a:t>NPS above benchmark</a:t>
            </a:r>
          </a:p>
          <a:p>
            <a:r>
              <a:rPr lang="en-US" sz="2000" dirty="0">
                <a:solidFill>
                  <a:srgbClr val="00529B"/>
                </a:solidFill>
              </a:rPr>
              <a:t>Operational Efficiency and Mitigate Risk Portfolios are achieving intended Business Results</a:t>
            </a:r>
          </a:p>
          <a:p>
            <a:r>
              <a:rPr lang="en-US" sz="2000" dirty="0">
                <a:solidFill>
                  <a:srgbClr val="00529B"/>
                </a:solidFill>
              </a:rPr>
              <a:t>Courseware scores at/above benchmark</a:t>
            </a:r>
            <a:endParaRPr lang="en-US" sz="1600" dirty="0">
              <a:solidFill>
                <a:srgbClr val="00529B"/>
              </a:solidFill>
            </a:endParaRPr>
          </a:p>
          <a:p>
            <a:endParaRPr lang="en-US" dirty="0">
              <a:solidFill>
                <a:srgbClr val="00529B"/>
              </a:solidFill>
            </a:endParaRPr>
          </a:p>
        </p:txBody>
      </p:sp>
      <p:sp>
        <p:nvSpPr>
          <p:cNvPr id="6" name="Text Placeholder 5"/>
          <p:cNvSpPr>
            <a:spLocks noGrp="1"/>
          </p:cNvSpPr>
          <p:nvPr>
            <p:ph type="body" sz="quarter" idx="12"/>
          </p:nvPr>
        </p:nvSpPr>
        <p:spPr>
          <a:xfrm>
            <a:off x="6218238" y="1557787"/>
            <a:ext cx="5662612" cy="4554537"/>
          </a:xfrm>
        </p:spPr>
        <p:txBody>
          <a:bodyPr/>
          <a:lstStyle/>
          <a:p>
            <a:pPr marL="0" indent="0">
              <a:buNone/>
            </a:pPr>
            <a:r>
              <a:rPr lang="en-US" b="1" dirty="0">
                <a:solidFill>
                  <a:srgbClr val="00A5E3"/>
                </a:solidFill>
              </a:rPr>
              <a:t>Opportunities</a:t>
            </a:r>
          </a:p>
          <a:p>
            <a:pPr>
              <a:buClr>
                <a:srgbClr val="0070C0"/>
              </a:buClr>
            </a:pPr>
            <a:r>
              <a:rPr lang="en-US" sz="2000" dirty="0">
                <a:solidFill>
                  <a:srgbClr val="00A5E3"/>
                </a:solidFill>
              </a:rPr>
              <a:t>Increase Performance Improvement	</a:t>
            </a:r>
          </a:p>
          <a:p>
            <a:r>
              <a:rPr lang="en-US" sz="2000" dirty="0">
                <a:solidFill>
                  <a:srgbClr val="00A5E3"/>
                </a:solidFill>
              </a:rPr>
              <a:t>Increase Manager Support on the job</a:t>
            </a:r>
          </a:p>
          <a:p>
            <a:pPr lvl="0"/>
            <a:r>
              <a:rPr lang="en-US" sz="2000" dirty="0">
                <a:solidFill>
                  <a:srgbClr val="00A5E3"/>
                </a:solidFill>
              </a:rPr>
              <a:t>Improve on the job application for some strategic courses</a:t>
            </a:r>
          </a:p>
          <a:p>
            <a:r>
              <a:rPr lang="en-US" sz="2000" dirty="0">
                <a:solidFill>
                  <a:srgbClr val="00A5E3"/>
                </a:solidFill>
              </a:rPr>
              <a:t>Monitor/Improve Instructor performance</a:t>
            </a:r>
          </a:p>
          <a:p>
            <a:endParaRPr lang="en-US" dirty="0">
              <a:solidFill>
                <a:srgbClr val="00A5E3"/>
              </a:solidFill>
            </a:endParaRPr>
          </a:p>
        </p:txBody>
      </p:sp>
      <p:sp>
        <p:nvSpPr>
          <p:cNvPr id="4" name="Title 3"/>
          <p:cNvSpPr>
            <a:spLocks noGrp="1"/>
          </p:cNvSpPr>
          <p:nvPr>
            <p:ph type="title"/>
          </p:nvPr>
        </p:nvSpPr>
        <p:spPr>
          <a:xfrm>
            <a:off x="838200" y="315118"/>
            <a:ext cx="10515600" cy="1325563"/>
          </a:xfrm>
        </p:spPr>
        <p:txBody>
          <a:bodyPr/>
          <a:lstStyle/>
          <a:p>
            <a:r>
              <a:rPr lang="en-US" dirty="0"/>
              <a:t>Q1 2018 Learning Programs Summary</a:t>
            </a:r>
          </a:p>
        </p:txBody>
      </p:sp>
      <p:sp>
        <p:nvSpPr>
          <p:cNvPr id="7" name="TextBox 6"/>
          <p:cNvSpPr txBox="1"/>
          <p:nvPr/>
        </p:nvSpPr>
        <p:spPr bwMode="auto">
          <a:xfrm>
            <a:off x="913290" y="4376883"/>
            <a:ext cx="10365419" cy="1846659"/>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Provide a synopsis of your successes and opportunities, based on your summary data and detailed/root cause analysis.  </a:t>
            </a:r>
          </a:p>
          <a:p>
            <a:pPr algn="l"/>
            <a:endParaRPr lang="en-US" sz="2400" dirty="0"/>
          </a:p>
          <a:p>
            <a:pPr algn="l"/>
            <a:r>
              <a:rPr lang="en-US" sz="2400" dirty="0"/>
              <a:t>The areas of opportunity are a call to action to improve or change something, based on what your findings while putting the summary together</a:t>
            </a:r>
          </a:p>
        </p:txBody>
      </p:sp>
    </p:spTree>
    <p:extLst>
      <p:ext uri="{BB962C8B-B14F-4D97-AF65-F5344CB8AC3E}">
        <p14:creationId xmlns:p14="http://schemas.microsoft.com/office/powerpoint/2010/main" val="22510899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273" y="36824"/>
            <a:ext cx="11576050" cy="893679"/>
          </a:xfrm>
        </p:spPr>
        <p:txBody>
          <a:bodyPr>
            <a:normAutofit/>
          </a:bodyPr>
          <a:lstStyle/>
          <a:p>
            <a:r>
              <a:rPr lang="en-US" sz="2400" dirty="0">
                <a:solidFill>
                  <a:srgbClr val="0A3F6B">
                    <a:lumMod val="75000"/>
                  </a:srgbClr>
                </a:solidFill>
                <a:latin typeface="+mj-lt"/>
              </a:rPr>
              <a:t>Executive Summary</a:t>
            </a:r>
            <a:endParaRPr lang="en-US" sz="2400" dirty="0">
              <a:solidFill>
                <a:schemeClr val="tx1"/>
              </a:solidFill>
            </a:endParaRPr>
          </a:p>
        </p:txBody>
      </p:sp>
      <p:graphicFrame>
        <p:nvGraphicFramePr>
          <p:cNvPr id="7" name="Chart 6"/>
          <p:cNvGraphicFramePr>
            <a:graphicFrameLocks/>
          </p:cNvGraphicFramePr>
          <p:nvPr/>
        </p:nvGraphicFramePr>
        <p:xfrm>
          <a:off x="7255253" y="3937609"/>
          <a:ext cx="1761180" cy="2358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7796478" y="485024"/>
          <a:ext cx="1805988" cy="26832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nvGraphicFramePr>
        <p:xfrm>
          <a:off x="9440026" y="3871402"/>
          <a:ext cx="1738465" cy="2306683"/>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Connector 12"/>
          <p:cNvCxnSpPr/>
          <p:nvPr/>
        </p:nvCxnSpPr>
        <p:spPr>
          <a:xfrm>
            <a:off x="7229427" y="2980901"/>
            <a:ext cx="444316" cy="377088"/>
          </a:xfrm>
          <a:prstGeom prst="line">
            <a:avLst/>
          </a:prstGeom>
          <a:ln w="63500">
            <a:solidFill>
              <a:schemeClr val="accent6">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a:graphicFrameLocks/>
          </p:cNvGraphicFramePr>
          <p:nvPr/>
        </p:nvGraphicFramePr>
        <p:xfrm>
          <a:off x="9901691" y="543611"/>
          <a:ext cx="1793632" cy="25342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nvGraphicFramePr>
        <p:xfrm>
          <a:off x="5953245" y="610486"/>
          <a:ext cx="1792850" cy="22766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nvGraphicFramePr>
        <p:xfrm>
          <a:off x="5485291" y="2760453"/>
          <a:ext cx="1750214" cy="2524725"/>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p:cNvSpPr txBox="1"/>
          <p:nvPr/>
        </p:nvSpPr>
        <p:spPr>
          <a:xfrm>
            <a:off x="8247018" y="2797990"/>
            <a:ext cx="861133"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*68% Bench</a:t>
            </a:r>
          </a:p>
        </p:txBody>
      </p:sp>
      <p:sp>
        <p:nvSpPr>
          <p:cNvPr id="24" name="TextBox 23"/>
          <p:cNvSpPr txBox="1"/>
          <p:nvPr/>
        </p:nvSpPr>
        <p:spPr>
          <a:xfrm>
            <a:off x="10159286" y="2768295"/>
            <a:ext cx="861133"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*43% Bench</a:t>
            </a:r>
          </a:p>
        </p:txBody>
      </p:sp>
      <p:sp>
        <p:nvSpPr>
          <p:cNvPr id="25" name="TextBox 24"/>
          <p:cNvSpPr txBox="1"/>
          <p:nvPr/>
        </p:nvSpPr>
        <p:spPr>
          <a:xfrm>
            <a:off x="9780422" y="5940328"/>
            <a:ext cx="861133"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*13% Bench</a:t>
            </a:r>
          </a:p>
        </p:txBody>
      </p:sp>
      <p:sp>
        <p:nvSpPr>
          <p:cNvPr id="26" name="TextBox 25"/>
          <p:cNvSpPr txBox="1"/>
          <p:nvPr/>
        </p:nvSpPr>
        <p:spPr>
          <a:xfrm>
            <a:off x="5818006" y="5206937"/>
            <a:ext cx="861133"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*77% Bench</a:t>
            </a:r>
          </a:p>
        </p:txBody>
      </p:sp>
      <p:sp>
        <p:nvSpPr>
          <p:cNvPr id="27" name="TextBox 26"/>
          <p:cNvSpPr txBox="1"/>
          <p:nvPr/>
        </p:nvSpPr>
        <p:spPr>
          <a:xfrm>
            <a:off x="7545326" y="5589053"/>
            <a:ext cx="861133"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*38% Bench</a:t>
            </a:r>
          </a:p>
        </p:txBody>
      </p:sp>
      <p:sp>
        <p:nvSpPr>
          <p:cNvPr id="28" name="TextBox 27"/>
          <p:cNvSpPr txBox="1"/>
          <p:nvPr/>
        </p:nvSpPr>
        <p:spPr>
          <a:xfrm>
            <a:off x="6394120" y="2722540"/>
            <a:ext cx="861133"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*77% Bench</a:t>
            </a:r>
          </a:p>
        </p:txBody>
      </p:sp>
      <p:sp>
        <p:nvSpPr>
          <p:cNvPr id="30" name="TextBox 29"/>
          <p:cNvSpPr txBox="1"/>
          <p:nvPr/>
        </p:nvSpPr>
        <p:spPr>
          <a:xfrm>
            <a:off x="5646858" y="5894783"/>
            <a:ext cx="2529860"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*Benchmark = Corporate Universities (All)</a:t>
            </a:r>
          </a:p>
        </p:txBody>
      </p:sp>
      <p:grpSp>
        <p:nvGrpSpPr>
          <p:cNvPr id="31" name="Group 30"/>
          <p:cNvGrpSpPr/>
          <p:nvPr/>
        </p:nvGrpSpPr>
        <p:grpSpPr>
          <a:xfrm>
            <a:off x="8693596" y="5681014"/>
            <a:ext cx="974377" cy="441897"/>
            <a:chOff x="2943527" y="6039060"/>
            <a:chExt cx="1299168" cy="441897"/>
          </a:xfrm>
        </p:grpSpPr>
        <p:grpSp>
          <p:nvGrpSpPr>
            <p:cNvPr id="32" name="Group 31"/>
            <p:cNvGrpSpPr/>
            <p:nvPr/>
          </p:nvGrpSpPr>
          <p:grpSpPr>
            <a:xfrm>
              <a:off x="2943527" y="6039060"/>
              <a:ext cx="1101355" cy="237757"/>
              <a:chOff x="2934649" y="6039060"/>
              <a:chExt cx="1101355" cy="237757"/>
            </a:xfrm>
          </p:grpSpPr>
          <p:sp>
            <p:nvSpPr>
              <p:cNvPr id="36" name="Oval 35"/>
              <p:cNvSpPr/>
              <p:nvPr/>
            </p:nvSpPr>
            <p:spPr>
              <a:xfrm>
                <a:off x="2934649" y="6104947"/>
                <a:ext cx="128147" cy="108757"/>
              </a:xfrm>
              <a:prstGeom prst="ellipse">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white"/>
                  </a:solidFill>
                </a:endParaRPr>
              </a:p>
            </p:txBody>
          </p:sp>
          <p:sp>
            <p:nvSpPr>
              <p:cNvPr id="37" name="TextBox 36"/>
              <p:cNvSpPr txBox="1"/>
              <p:nvPr/>
            </p:nvSpPr>
            <p:spPr>
              <a:xfrm>
                <a:off x="3031029" y="6039060"/>
                <a:ext cx="1004975"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Outcomes</a:t>
                </a:r>
              </a:p>
            </p:txBody>
          </p:sp>
        </p:grpSp>
        <p:grpSp>
          <p:nvGrpSpPr>
            <p:cNvPr id="33" name="Group 32"/>
            <p:cNvGrpSpPr/>
            <p:nvPr/>
          </p:nvGrpSpPr>
          <p:grpSpPr>
            <a:xfrm>
              <a:off x="2951362" y="6243200"/>
              <a:ext cx="1291333" cy="237757"/>
              <a:chOff x="2951362" y="6243200"/>
              <a:chExt cx="1291333" cy="237757"/>
            </a:xfrm>
          </p:grpSpPr>
          <p:sp>
            <p:nvSpPr>
              <p:cNvPr id="34" name="Oval 33"/>
              <p:cNvSpPr/>
              <p:nvPr/>
            </p:nvSpPr>
            <p:spPr>
              <a:xfrm>
                <a:off x="2951362" y="6308496"/>
                <a:ext cx="128147" cy="108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white"/>
                  </a:solidFill>
                </a:endParaRPr>
              </a:p>
            </p:txBody>
          </p:sp>
          <p:sp>
            <p:nvSpPr>
              <p:cNvPr id="35" name="TextBox 34"/>
              <p:cNvSpPr txBox="1"/>
              <p:nvPr/>
            </p:nvSpPr>
            <p:spPr>
              <a:xfrm>
                <a:off x="3015437" y="6243200"/>
                <a:ext cx="1227258" cy="237757"/>
              </a:xfrm>
              <a:prstGeom prst="rect">
                <a:avLst/>
              </a:prstGeom>
              <a:noFill/>
            </p:spPr>
            <p:txBody>
              <a:bodyPr wrap="none" rtlCol="0">
                <a:spAutoFit/>
              </a:bodyPr>
              <a:lstStyle/>
              <a:p>
                <a:pPr fontAlgn="auto">
                  <a:spcBef>
                    <a:spcPts val="0"/>
                  </a:spcBef>
                  <a:spcAft>
                    <a:spcPts val="0"/>
                  </a:spcAft>
                  <a:defRPr sz="1400" b="1" i="0" u="none" strike="noStrike" kern="1200" spc="0" baseline="0">
                    <a:solidFill>
                      <a:prstClr val="black">
                        <a:lumMod val="65000"/>
                        <a:lumOff val="35000"/>
                      </a:prstClr>
                    </a:solidFill>
                    <a:latin typeface="+mn-lt"/>
                    <a:ea typeface="+mn-ea"/>
                    <a:cs typeface="+mn-cs"/>
                  </a:defRPr>
                </a:pPr>
                <a:r>
                  <a:rPr lang="en-US" sz="1050" b="1" dirty="0">
                    <a:solidFill>
                      <a:prstClr val="white">
                        <a:lumMod val="50000"/>
                      </a:prstClr>
                    </a:solidFill>
                    <a:latin typeface="Calibri" panose="020F0502020204030204"/>
                  </a:rPr>
                  <a:t>Effectiveness</a:t>
                </a:r>
              </a:p>
            </p:txBody>
          </p:sp>
        </p:grpSp>
      </p:grpSp>
      <p:cxnSp>
        <p:nvCxnSpPr>
          <p:cNvPr id="41" name="Straight Connector 40"/>
          <p:cNvCxnSpPr/>
          <p:nvPr/>
        </p:nvCxnSpPr>
        <p:spPr>
          <a:xfrm>
            <a:off x="6898813" y="3636954"/>
            <a:ext cx="479241" cy="1"/>
          </a:xfrm>
          <a:prstGeom prst="line">
            <a:avLst/>
          </a:prstGeom>
          <a:ln w="63500">
            <a:solidFill>
              <a:schemeClr val="accent6">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164419" y="4022815"/>
            <a:ext cx="189374" cy="273702"/>
          </a:xfrm>
          <a:prstGeom prst="line">
            <a:avLst/>
          </a:prstGeom>
          <a:ln w="63500">
            <a:solidFill>
              <a:schemeClr val="accent6">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667973" y="3937609"/>
            <a:ext cx="299491" cy="302082"/>
          </a:xfrm>
          <a:prstGeom prst="line">
            <a:avLst/>
          </a:prstGeom>
          <a:ln w="63500">
            <a:solidFill>
              <a:schemeClr val="accent6">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9967464" y="2963874"/>
            <a:ext cx="299784" cy="427327"/>
          </a:xfrm>
          <a:prstGeom prst="line">
            <a:avLst/>
          </a:prstGeom>
          <a:ln w="63500">
            <a:solidFill>
              <a:schemeClr val="accent6">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749922" y="3064070"/>
            <a:ext cx="9818" cy="286905"/>
          </a:xfrm>
          <a:prstGeom prst="line">
            <a:avLst/>
          </a:prstGeom>
          <a:ln w="63500">
            <a:solidFill>
              <a:schemeClr val="accent6">
                <a:lumMod val="20000"/>
                <a:lumOff val="8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9232450" y="3412810"/>
            <a:ext cx="549333" cy="491696"/>
            <a:chOff x="3498230" y="2617882"/>
            <a:chExt cx="617640" cy="566973"/>
          </a:xfrm>
        </p:grpSpPr>
        <p:sp>
          <p:nvSpPr>
            <p:cNvPr id="39" name="Oval 12"/>
            <p:cNvSpPr>
              <a:spLocks noChangeArrowheads="1"/>
            </p:cNvSpPr>
            <p:nvPr/>
          </p:nvSpPr>
          <p:spPr bwMode="auto">
            <a:xfrm>
              <a:off x="3948656" y="2804093"/>
              <a:ext cx="167214" cy="167992"/>
            </a:xfrm>
            <a:prstGeom prst="ellipse">
              <a:avLst/>
            </a:pr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3"/>
            <p:cNvSpPr>
              <a:spLocks noEditPoints="1"/>
            </p:cNvSpPr>
            <p:nvPr/>
          </p:nvSpPr>
          <p:spPr bwMode="auto">
            <a:xfrm>
              <a:off x="3498230" y="2617882"/>
              <a:ext cx="444868" cy="566973"/>
            </a:xfrm>
            <a:custGeom>
              <a:avLst/>
              <a:gdLst>
                <a:gd name="T0" fmla="*/ 406 w 532"/>
                <a:gd name="T1" fmla="*/ 516 h 676"/>
                <a:gd name="T2" fmla="*/ 400 w 532"/>
                <a:gd name="T3" fmla="*/ 516 h 676"/>
                <a:gd name="T4" fmla="*/ 371 w 532"/>
                <a:gd name="T5" fmla="*/ 426 h 676"/>
                <a:gd name="T6" fmla="*/ 426 w 532"/>
                <a:gd name="T7" fmla="*/ 338 h 676"/>
                <a:gd name="T8" fmla="*/ 384 w 532"/>
                <a:gd name="T9" fmla="*/ 256 h 676"/>
                <a:gd name="T10" fmla="*/ 433 w 532"/>
                <a:gd name="T11" fmla="*/ 158 h 676"/>
                <a:gd name="T12" fmla="*/ 452 w 532"/>
                <a:gd name="T13" fmla="*/ 161 h 676"/>
                <a:gd name="T14" fmla="*/ 532 w 532"/>
                <a:gd name="T15" fmla="*/ 81 h 676"/>
                <a:gd name="T16" fmla="*/ 452 w 532"/>
                <a:gd name="T17" fmla="*/ 0 h 676"/>
                <a:gd name="T18" fmla="*/ 372 w 532"/>
                <a:gd name="T19" fmla="*/ 81 h 676"/>
                <a:gd name="T20" fmla="*/ 404 w 532"/>
                <a:gd name="T21" fmla="*/ 145 h 676"/>
                <a:gd name="T22" fmla="*/ 355 w 532"/>
                <a:gd name="T23" fmla="*/ 242 h 676"/>
                <a:gd name="T24" fmla="*/ 327 w 532"/>
                <a:gd name="T25" fmla="*/ 238 h 676"/>
                <a:gd name="T26" fmla="*/ 254 w 532"/>
                <a:gd name="T27" fmla="*/ 270 h 676"/>
                <a:gd name="T28" fmla="*/ 155 w 532"/>
                <a:gd name="T29" fmla="*/ 204 h 676"/>
                <a:gd name="T30" fmla="*/ 161 w 532"/>
                <a:gd name="T31" fmla="*/ 174 h 676"/>
                <a:gd name="T32" fmla="*/ 80 w 532"/>
                <a:gd name="T33" fmla="*/ 93 h 676"/>
                <a:gd name="T34" fmla="*/ 0 w 532"/>
                <a:gd name="T35" fmla="*/ 174 h 676"/>
                <a:gd name="T36" fmla="*/ 80 w 532"/>
                <a:gd name="T37" fmla="*/ 254 h 676"/>
                <a:gd name="T38" fmla="*/ 137 w 532"/>
                <a:gd name="T39" fmla="*/ 230 h 676"/>
                <a:gd name="T40" fmla="*/ 236 w 532"/>
                <a:gd name="T41" fmla="*/ 296 h 676"/>
                <a:gd name="T42" fmla="*/ 227 w 532"/>
                <a:gd name="T43" fmla="*/ 338 h 676"/>
                <a:gd name="T44" fmla="*/ 327 w 532"/>
                <a:gd name="T45" fmla="*/ 437 h 676"/>
                <a:gd name="T46" fmla="*/ 341 w 532"/>
                <a:gd name="T47" fmla="*/ 436 h 676"/>
                <a:gd name="T48" fmla="*/ 369 w 532"/>
                <a:gd name="T49" fmla="*/ 525 h 676"/>
                <a:gd name="T50" fmla="*/ 326 w 532"/>
                <a:gd name="T51" fmla="*/ 596 h 676"/>
                <a:gd name="T52" fmla="*/ 406 w 532"/>
                <a:gd name="T53" fmla="*/ 676 h 676"/>
                <a:gd name="T54" fmla="*/ 486 w 532"/>
                <a:gd name="T55" fmla="*/ 596 h 676"/>
                <a:gd name="T56" fmla="*/ 406 w 532"/>
                <a:gd name="T57" fmla="*/ 516 h 676"/>
                <a:gd name="T58" fmla="*/ 452 w 532"/>
                <a:gd name="T59" fmla="*/ 32 h 676"/>
                <a:gd name="T60" fmla="*/ 501 w 532"/>
                <a:gd name="T61" fmla="*/ 81 h 676"/>
                <a:gd name="T62" fmla="*/ 452 w 532"/>
                <a:gd name="T63" fmla="*/ 129 h 676"/>
                <a:gd name="T64" fmla="*/ 404 w 532"/>
                <a:gd name="T65" fmla="*/ 81 h 676"/>
                <a:gd name="T66" fmla="*/ 452 w 532"/>
                <a:gd name="T67" fmla="*/ 32 h 676"/>
                <a:gd name="T68" fmla="*/ 80 w 532"/>
                <a:gd name="T69" fmla="*/ 222 h 676"/>
                <a:gd name="T70" fmla="*/ 32 w 532"/>
                <a:gd name="T71" fmla="*/ 174 h 676"/>
                <a:gd name="T72" fmla="*/ 80 w 532"/>
                <a:gd name="T73" fmla="*/ 125 h 676"/>
                <a:gd name="T74" fmla="*/ 129 w 532"/>
                <a:gd name="T75" fmla="*/ 174 h 676"/>
                <a:gd name="T76" fmla="*/ 80 w 532"/>
                <a:gd name="T77" fmla="*/ 222 h 676"/>
                <a:gd name="T78" fmla="*/ 406 w 532"/>
                <a:gd name="T79" fmla="*/ 644 h 676"/>
                <a:gd name="T80" fmla="*/ 358 w 532"/>
                <a:gd name="T81" fmla="*/ 596 h 676"/>
                <a:gd name="T82" fmla="*/ 406 w 532"/>
                <a:gd name="T83" fmla="*/ 548 h 676"/>
                <a:gd name="T84" fmla="*/ 454 w 532"/>
                <a:gd name="T85" fmla="*/ 596 h 676"/>
                <a:gd name="T86" fmla="*/ 406 w 532"/>
                <a:gd name="T87" fmla="*/ 644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2" h="676">
                  <a:moveTo>
                    <a:pt x="406" y="516"/>
                  </a:moveTo>
                  <a:cubicBezTo>
                    <a:pt x="404" y="516"/>
                    <a:pt x="402" y="516"/>
                    <a:pt x="400" y="516"/>
                  </a:cubicBezTo>
                  <a:cubicBezTo>
                    <a:pt x="371" y="426"/>
                    <a:pt x="371" y="426"/>
                    <a:pt x="371" y="426"/>
                  </a:cubicBezTo>
                  <a:cubicBezTo>
                    <a:pt x="404" y="410"/>
                    <a:pt x="426" y="376"/>
                    <a:pt x="426" y="338"/>
                  </a:cubicBezTo>
                  <a:cubicBezTo>
                    <a:pt x="426" y="304"/>
                    <a:pt x="410" y="274"/>
                    <a:pt x="384" y="256"/>
                  </a:cubicBezTo>
                  <a:cubicBezTo>
                    <a:pt x="433" y="158"/>
                    <a:pt x="433" y="158"/>
                    <a:pt x="433" y="158"/>
                  </a:cubicBezTo>
                  <a:cubicBezTo>
                    <a:pt x="439" y="160"/>
                    <a:pt x="446" y="161"/>
                    <a:pt x="452" y="161"/>
                  </a:cubicBezTo>
                  <a:cubicBezTo>
                    <a:pt x="496" y="161"/>
                    <a:pt x="532" y="125"/>
                    <a:pt x="532" y="81"/>
                  </a:cubicBezTo>
                  <a:cubicBezTo>
                    <a:pt x="532" y="36"/>
                    <a:pt x="496" y="0"/>
                    <a:pt x="452" y="0"/>
                  </a:cubicBezTo>
                  <a:cubicBezTo>
                    <a:pt x="408" y="0"/>
                    <a:pt x="372" y="36"/>
                    <a:pt x="372" y="81"/>
                  </a:cubicBezTo>
                  <a:cubicBezTo>
                    <a:pt x="372" y="107"/>
                    <a:pt x="385" y="130"/>
                    <a:pt x="404" y="145"/>
                  </a:cubicBezTo>
                  <a:cubicBezTo>
                    <a:pt x="355" y="242"/>
                    <a:pt x="355" y="242"/>
                    <a:pt x="355" y="242"/>
                  </a:cubicBezTo>
                  <a:cubicBezTo>
                    <a:pt x="346" y="239"/>
                    <a:pt x="337" y="238"/>
                    <a:pt x="327" y="238"/>
                  </a:cubicBezTo>
                  <a:cubicBezTo>
                    <a:pt x="298" y="238"/>
                    <a:pt x="272" y="250"/>
                    <a:pt x="254" y="270"/>
                  </a:cubicBezTo>
                  <a:cubicBezTo>
                    <a:pt x="155" y="204"/>
                    <a:pt x="155" y="204"/>
                    <a:pt x="155" y="204"/>
                  </a:cubicBezTo>
                  <a:cubicBezTo>
                    <a:pt x="158" y="195"/>
                    <a:pt x="161" y="184"/>
                    <a:pt x="161" y="174"/>
                  </a:cubicBezTo>
                  <a:cubicBezTo>
                    <a:pt x="161" y="129"/>
                    <a:pt x="125" y="93"/>
                    <a:pt x="80" y="93"/>
                  </a:cubicBezTo>
                  <a:cubicBezTo>
                    <a:pt x="36" y="93"/>
                    <a:pt x="0" y="129"/>
                    <a:pt x="0" y="174"/>
                  </a:cubicBezTo>
                  <a:cubicBezTo>
                    <a:pt x="0" y="218"/>
                    <a:pt x="36" y="254"/>
                    <a:pt x="80" y="254"/>
                  </a:cubicBezTo>
                  <a:cubicBezTo>
                    <a:pt x="102" y="254"/>
                    <a:pt x="122" y="245"/>
                    <a:pt x="137" y="230"/>
                  </a:cubicBezTo>
                  <a:cubicBezTo>
                    <a:pt x="236" y="296"/>
                    <a:pt x="236" y="296"/>
                    <a:pt x="236" y="296"/>
                  </a:cubicBezTo>
                  <a:cubicBezTo>
                    <a:pt x="230" y="309"/>
                    <a:pt x="227" y="323"/>
                    <a:pt x="227" y="338"/>
                  </a:cubicBezTo>
                  <a:cubicBezTo>
                    <a:pt x="227" y="393"/>
                    <a:pt x="272" y="437"/>
                    <a:pt x="327" y="437"/>
                  </a:cubicBezTo>
                  <a:cubicBezTo>
                    <a:pt x="332" y="437"/>
                    <a:pt x="336" y="437"/>
                    <a:pt x="341" y="436"/>
                  </a:cubicBezTo>
                  <a:cubicBezTo>
                    <a:pt x="369" y="525"/>
                    <a:pt x="369" y="525"/>
                    <a:pt x="369" y="525"/>
                  </a:cubicBezTo>
                  <a:cubicBezTo>
                    <a:pt x="343" y="538"/>
                    <a:pt x="326" y="565"/>
                    <a:pt x="326" y="596"/>
                  </a:cubicBezTo>
                  <a:cubicBezTo>
                    <a:pt x="326" y="640"/>
                    <a:pt x="362" y="676"/>
                    <a:pt x="406" y="676"/>
                  </a:cubicBezTo>
                  <a:cubicBezTo>
                    <a:pt x="450" y="676"/>
                    <a:pt x="486" y="640"/>
                    <a:pt x="486" y="596"/>
                  </a:cubicBezTo>
                  <a:cubicBezTo>
                    <a:pt x="486" y="552"/>
                    <a:pt x="450" y="516"/>
                    <a:pt x="406" y="516"/>
                  </a:cubicBezTo>
                  <a:close/>
                  <a:moveTo>
                    <a:pt x="452" y="32"/>
                  </a:moveTo>
                  <a:cubicBezTo>
                    <a:pt x="479" y="32"/>
                    <a:pt x="501" y="54"/>
                    <a:pt x="501" y="81"/>
                  </a:cubicBezTo>
                  <a:cubicBezTo>
                    <a:pt x="501" y="107"/>
                    <a:pt x="479" y="129"/>
                    <a:pt x="452" y="129"/>
                  </a:cubicBezTo>
                  <a:cubicBezTo>
                    <a:pt x="426" y="129"/>
                    <a:pt x="404" y="107"/>
                    <a:pt x="404" y="81"/>
                  </a:cubicBezTo>
                  <a:cubicBezTo>
                    <a:pt x="404" y="54"/>
                    <a:pt x="426" y="32"/>
                    <a:pt x="452" y="32"/>
                  </a:cubicBezTo>
                  <a:close/>
                  <a:moveTo>
                    <a:pt x="80" y="222"/>
                  </a:moveTo>
                  <a:cubicBezTo>
                    <a:pt x="54" y="222"/>
                    <a:pt x="32" y="200"/>
                    <a:pt x="32" y="174"/>
                  </a:cubicBezTo>
                  <a:cubicBezTo>
                    <a:pt x="32" y="147"/>
                    <a:pt x="54" y="125"/>
                    <a:pt x="80" y="125"/>
                  </a:cubicBezTo>
                  <a:cubicBezTo>
                    <a:pt x="107" y="125"/>
                    <a:pt x="129" y="147"/>
                    <a:pt x="129" y="174"/>
                  </a:cubicBezTo>
                  <a:cubicBezTo>
                    <a:pt x="129" y="200"/>
                    <a:pt x="107" y="222"/>
                    <a:pt x="80" y="222"/>
                  </a:cubicBezTo>
                  <a:close/>
                  <a:moveTo>
                    <a:pt x="406" y="644"/>
                  </a:moveTo>
                  <a:cubicBezTo>
                    <a:pt x="379" y="644"/>
                    <a:pt x="358" y="623"/>
                    <a:pt x="358" y="596"/>
                  </a:cubicBezTo>
                  <a:cubicBezTo>
                    <a:pt x="358" y="569"/>
                    <a:pt x="379" y="548"/>
                    <a:pt x="406" y="548"/>
                  </a:cubicBezTo>
                  <a:cubicBezTo>
                    <a:pt x="433" y="548"/>
                    <a:pt x="454" y="569"/>
                    <a:pt x="454" y="596"/>
                  </a:cubicBezTo>
                  <a:cubicBezTo>
                    <a:pt x="454" y="623"/>
                    <a:pt x="433" y="644"/>
                    <a:pt x="406" y="644"/>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14"/>
            <p:cNvSpPr>
              <a:spLocks noChangeArrowheads="1"/>
            </p:cNvSpPr>
            <p:nvPr/>
          </p:nvSpPr>
          <p:spPr bwMode="auto">
            <a:xfrm>
              <a:off x="3532003" y="2989859"/>
              <a:ext cx="106551" cy="108106"/>
            </a:xfrm>
            <a:prstGeom prst="ellipse">
              <a:avLst/>
            </a:pr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
            <p:cNvSpPr>
              <a:spLocks/>
            </p:cNvSpPr>
            <p:nvPr/>
          </p:nvSpPr>
          <p:spPr bwMode="auto">
            <a:xfrm>
              <a:off x="3658444" y="2939866"/>
              <a:ext cx="31888" cy="29554"/>
            </a:xfrm>
            <a:custGeom>
              <a:avLst/>
              <a:gdLst>
                <a:gd name="T0" fmla="*/ 13 w 38"/>
                <a:gd name="T1" fmla="*/ 4 h 35"/>
                <a:gd name="T2" fmla="*/ 12 w 38"/>
                <a:gd name="T3" fmla="*/ 4 h 35"/>
                <a:gd name="T4" fmla="*/ 4 w 38"/>
                <a:gd name="T5" fmla="*/ 26 h 35"/>
                <a:gd name="T6" fmla="*/ 19 w 38"/>
                <a:gd name="T7" fmla="*/ 35 h 35"/>
                <a:gd name="T8" fmla="*/ 25 w 38"/>
                <a:gd name="T9" fmla="*/ 33 h 35"/>
                <a:gd name="T10" fmla="*/ 27 w 38"/>
                <a:gd name="T11" fmla="*/ 33 h 35"/>
                <a:gd name="T12" fmla="*/ 34 w 38"/>
                <a:gd name="T13" fmla="*/ 11 h 35"/>
                <a:gd name="T14" fmla="*/ 13 w 38"/>
                <a:gd name="T15" fmla="*/ 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5">
                  <a:moveTo>
                    <a:pt x="13" y="4"/>
                  </a:moveTo>
                  <a:cubicBezTo>
                    <a:pt x="12" y="4"/>
                    <a:pt x="12" y="4"/>
                    <a:pt x="12" y="4"/>
                  </a:cubicBezTo>
                  <a:cubicBezTo>
                    <a:pt x="4" y="8"/>
                    <a:pt x="0" y="18"/>
                    <a:pt x="4" y="26"/>
                  </a:cubicBezTo>
                  <a:cubicBezTo>
                    <a:pt x="7" y="31"/>
                    <a:pt x="13" y="35"/>
                    <a:pt x="19" y="35"/>
                  </a:cubicBezTo>
                  <a:cubicBezTo>
                    <a:pt x="21" y="35"/>
                    <a:pt x="23" y="34"/>
                    <a:pt x="25" y="33"/>
                  </a:cubicBezTo>
                  <a:cubicBezTo>
                    <a:pt x="27" y="33"/>
                    <a:pt x="27" y="33"/>
                    <a:pt x="27" y="33"/>
                  </a:cubicBezTo>
                  <a:cubicBezTo>
                    <a:pt x="35" y="29"/>
                    <a:pt x="38" y="19"/>
                    <a:pt x="34" y="11"/>
                  </a:cubicBezTo>
                  <a:cubicBezTo>
                    <a:pt x="30" y="3"/>
                    <a:pt x="21" y="0"/>
                    <a:pt x="13" y="4"/>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6"/>
            <p:cNvSpPr>
              <a:spLocks/>
            </p:cNvSpPr>
            <p:nvPr/>
          </p:nvSpPr>
          <p:spPr bwMode="auto">
            <a:xfrm>
              <a:off x="3626722" y="2972558"/>
              <a:ext cx="31109" cy="28776"/>
            </a:xfrm>
            <a:custGeom>
              <a:avLst/>
              <a:gdLst>
                <a:gd name="T0" fmla="*/ 12 w 37"/>
                <a:gd name="T1" fmla="*/ 3 h 34"/>
                <a:gd name="T2" fmla="*/ 11 w 37"/>
                <a:gd name="T3" fmla="*/ 4 h 34"/>
                <a:gd name="T4" fmla="*/ 4 w 37"/>
                <a:gd name="T5" fmla="*/ 25 h 34"/>
                <a:gd name="T6" fmla="*/ 18 w 37"/>
                <a:gd name="T7" fmla="*/ 34 h 34"/>
                <a:gd name="T8" fmla="*/ 25 w 37"/>
                <a:gd name="T9" fmla="*/ 33 h 34"/>
                <a:gd name="T10" fmla="*/ 26 w 37"/>
                <a:gd name="T11" fmla="*/ 32 h 34"/>
                <a:gd name="T12" fmla="*/ 34 w 37"/>
                <a:gd name="T13" fmla="*/ 11 h 34"/>
                <a:gd name="T14" fmla="*/ 12 w 37"/>
                <a:gd name="T15" fmla="*/ 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4">
                  <a:moveTo>
                    <a:pt x="12" y="3"/>
                  </a:moveTo>
                  <a:cubicBezTo>
                    <a:pt x="11" y="4"/>
                    <a:pt x="11" y="4"/>
                    <a:pt x="11" y="4"/>
                  </a:cubicBezTo>
                  <a:cubicBezTo>
                    <a:pt x="3" y="8"/>
                    <a:pt x="0" y="17"/>
                    <a:pt x="4" y="25"/>
                  </a:cubicBezTo>
                  <a:cubicBezTo>
                    <a:pt x="6" y="31"/>
                    <a:pt x="12" y="34"/>
                    <a:pt x="18" y="34"/>
                  </a:cubicBezTo>
                  <a:cubicBezTo>
                    <a:pt x="20" y="34"/>
                    <a:pt x="23" y="34"/>
                    <a:pt x="25" y="33"/>
                  </a:cubicBezTo>
                  <a:cubicBezTo>
                    <a:pt x="26" y="32"/>
                    <a:pt x="26" y="32"/>
                    <a:pt x="26" y="32"/>
                  </a:cubicBezTo>
                  <a:cubicBezTo>
                    <a:pt x="34" y="28"/>
                    <a:pt x="37" y="19"/>
                    <a:pt x="34" y="11"/>
                  </a:cubicBezTo>
                  <a:cubicBezTo>
                    <a:pt x="30" y="3"/>
                    <a:pt x="20" y="0"/>
                    <a:pt x="12" y="3"/>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8"/>
            <p:cNvSpPr>
              <a:spLocks/>
            </p:cNvSpPr>
            <p:nvPr/>
          </p:nvSpPr>
          <p:spPr bwMode="auto">
            <a:xfrm>
              <a:off x="3907181" y="2876878"/>
              <a:ext cx="28776" cy="27999"/>
            </a:xfrm>
            <a:custGeom>
              <a:avLst/>
              <a:gdLst>
                <a:gd name="T0" fmla="*/ 17 w 35"/>
                <a:gd name="T1" fmla="*/ 1 h 33"/>
                <a:gd name="T2" fmla="*/ 16 w 35"/>
                <a:gd name="T3" fmla="*/ 1 h 33"/>
                <a:gd name="T4" fmla="*/ 1 w 35"/>
                <a:gd name="T5" fmla="*/ 18 h 33"/>
                <a:gd name="T6" fmla="*/ 17 w 35"/>
                <a:gd name="T7" fmla="*/ 33 h 33"/>
                <a:gd name="T8" fmla="*/ 18 w 35"/>
                <a:gd name="T9" fmla="*/ 33 h 33"/>
                <a:gd name="T10" fmla="*/ 20 w 35"/>
                <a:gd name="T11" fmla="*/ 33 h 33"/>
                <a:gd name="T12" fmla="*/ 34 w 35"/>
                <a:gd name="T13" fmla="*/ 15 h 33"/>
                <a:gd name="T14" fmla="*/ 17 w 35"/>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3">
                  <a:moveTo>
                    <a:pt x="17" y="1"/>
                  </a:moveTo>
                  <a:cubicBezTo>
                    <a:pt x="16" y="1"/>
                    <a:pt x="16" y="1"/>
                    <a:pt x="16" y="1"/>
                  </a:cubicBezTo>
                  <a:cubicBezTo>
                    <a:pt x="7" y="2"/>
                    <a:pt x="0" y="9"/>
                    <a:pt x="1" y="18"/>
                  </a:cubicBezTo>
                  <a:cubicBezTo>
                    <a:pt x="2" y="26"/>
                    <a:pt x="9" y="33"/>
                    <a:pt x="17" y="33"/>
                  </a:cubicBezTo>
                  <a:cubicBezTo>
                    <a:pt x="17" y="33"/>
                    <a:pt x="18" y="33"/>
                    <a:pt x="18" y="33"/>
                  </a:cubicBezTo>
                  <a:cubicBezTo>
                    <a:pt x="20" y="33"/>
                    <a:pt x="20" y="33"/>
                    <a:pt x="20" y="33"/>
                  </a:cubicBezTo>
                  <a:cubicBezTo>
                    <a:pt x="28" y="32"/>
                    <a:pt x="35" y="24"/>
                    <a:pt x="34" y="15"/>
                  </a:cubicBezTo>
                  <a:cubicBezTo>
                    <a:pt x="33" y="7"/>
                    <a:pt x="26" y="0"/>
                    <a:pt x="17" y="1"/>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9"/>
            <p:cNvSpPr>
              <a:spLocks/>
            </p:cNvSpPr>
            <p:nvPr/>
          </p:nvSpPr>
          <p:spPr bwMode="auto">
            <a:xfrm>
              <a:off x="3863635" y="2880761"/>
              <a:ext cx="28776" cy="27221"/>
            </a:xfrm>
            <a:custGeom>
              <a:avLst/>
              <a:gdLst>
                <a:gd name="T0" fmla="*/ 15 w 35"/>
                <a:gd name="T1" fmla="*/ 1 h 33"/>
                <a:gd name="T2" fmla="*/ 1 w 35"/>
                <a:gd name="T3" fmla="*/ 18 h 33"/>
                <a:gd name="T4" fmla="*/ 17 w 35"/>
                <a:gd name="T5" fmla="*/ 33 h 33"/>
                <a:gd name="T6" fmla="*/ 18 w 35"/>
                <a:gd name="T7" fmla="*/ 33 h 33"/>
                <a:gd name="T8" fmla="*/ 19 w 35"/>
                <a:gd name="T9" fmla="*/ 33 h 33"/>
                <a:gd name="T10" fmla="*/ 34 w 35"/>
                <a:gd name="T11" fmla="*/ 16 h 33"/>
                <a:gd name="T12" fmla="*/ 17 w 35"/>
                <a:gd name="T13" fmla="*/ 1 h 33"/>
                <a:gd name="T14" fmla="*/ 15 w 35"/>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3">
                  <a:moveTo>
                    <a:pt x="15" y="1"/>
                  </a:moveTo>
                  <a:cubicBezTo>
                    <a:pt x="7" y="2"/>
                    <a:pt x="0" y="10"/>
                    <a:pt x="1" y="18"/>
                  </a:cubicBezTo>
                  <a:cubicBezTo>
                    <a:pt x="2" y="27"/>
                    <a:pt x="9" y="33"/>
                    <a:pt x="17" y="33"/>
                  </a:cubicBezTo>
                  <a:cubicBezTo>
                    <a:pt x="17" y="33"/>
                    <a:pt x="18" y="33"/>
                    <a:pt x="18" y="33"/>
                  </a:cubicBezTo>
                  <a:cubicBezTo>
                    <a:pt x="19" y="33"/>
                    <a:pt x="19" y="33"/>
                    <a:pt x="19" y="33"/>
                  </a:cubicBezTo>
                  <a:cubicBezTo>
                    <a:pt x="28" y="32"/>
                    <a:pt x="35" y="24"/>
                    <a:pt x="34" y="16"/>
                  </a:cubicBezTo>
                  <a:cubicBezTo>
                    <a:pt x="33" y="7"/>
                    <a:pt x="26" y="0"/>
                    <a:pt x="17" y="1"/>
                  </a:cubicBezTo>
                  <a:lnTo>
                    <a:pt x="15" y="1"/>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TextBox 4"/>
          <p:cNvSpPr txBox="1"/>
          <p:nvPr/>
        </p:nvSpPr>
        <p:spPr>
          <a:xfrm>
            <a:off x="7744971" y="3495635"/>
            <a:ext cx="1711416" cy="369332"/>
          </a:xfrm>
          <a:prstGeom prst="rect">
            <a:avLst/>
          </a:prstGeom>
          <a:noFill/>
        </p:spPr>
        <p:txBody>
          <a:bodyPr wrap="square" rtlCol="0">
            <a:spAutoFit/>
          </a:bodyPr>
          <a:lstStyle/>
          <a:p>
            <a:r>
              <a:rPr lang="en-US" sz="2000" dirty="0" err="1">
                <a:solidFill>
                  <a:srgbClr val="0070C0"/>
                </a:solidFill>
                <a:latin typeface="Estrangelo Edessa" panose="03080600000000000000" pitchFamily="66" charset="0"/>
                <a:cs typeface="Estrangelo Edessa" panose="03080600000000000000" pitchFamily="66" charset="0"/>
              </a:rPr>
              <a:t>InnovateU</a:t>
            </a:r>
            <a:endParaRPr lang="en-US" sz="2000" dirty="0">
              <a:solidFill>
                <a:srgbClr val="0070C0"/>
              </a:solidFill>
              <a:latin typeface="Estrangelo Edessa" panose="03080600000000000000" pitchFamily="66" charset="0"/>
              <a:cs typeface="Estrangelo Edessa" panose="03080600000000000000" pitchFamily="66" charset="0"/>
            </a:endParaRPr>
          </a:p>
        </p:txBody>
      </p:sp>
      <p:sp>
        <p:nvSpPr>
          <p:cNvPr id="49" name="TextBox 48"/>
          <p:cNvSpPr txBox="1"/>
          <p:nvPr/>
        </p:nvSpPr>
        <p:spPr bwMode="auto">
          <a:xfrm>
            <a:off x="8594253" y="-635629"/>
            <a:ext cx="3283569" cy="1107996"/>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Data for the donut charts mostly comes from the Report Card</a:t>
            </a:r>
          </a:p>
        </p:txBody>
      </p:sp>
      <p:sp>
        <p:nvSpPr>
          <p:cNvPr id="2" name="Rectangle 1"/>
          <p:cNvSpPr/>
          <p:nvPr/>
        </p:nvSpPr>
        <p:spPr bwMode="auto">
          <a:xfrm>
            <a:off x="711309" y="5472495"/>
            <a:ext cx="3871577" cy="892552"/>
          </a:xfrm>
          <a:prstGeom prst="rect">
            <a:avLst/>
          </a:prstGeom>
          <a:solidFill>
            <a:srgbClr val="00A5E3"/>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a:solidFill>
                  <a:schemeClr val="bg1"/>
                </a:solidFill>
              </a:rPr>
              <a:t>Reported BCR: 4.02*</a:t>
            </a:r>
          </a:p>
          <a:p>
            <a:pPr marL="0" marR="0" indent="0" algn="ctr" defTabSz="914400" rtl="0" eaLnBrk="0" fontAlgn="base" latinLnBrk="0" hangingPunct="0">
              <a:lnSpc>
                <a:spcPct val="100000"/>
              </a:lnSpc>
              <a:spcBef>
                <a:spcPct val="50000"/>
              </a:spcBef>
              <a:spcAft>
                <a:spcPct val="0"/>
              </a:spcAft>
              <a:buClrTx/>
              <a:buSzTx/>
              <a:buFontTx/>
              <a:buNone/>
              <a:tabLst/>
            </a:pPr>
            <a:r>
              <a:rPr lang="en-US" sz="1200" dirty="0">
                <a:solidFill>
                  <a:schemeClr val="bg1"/>
                </a:solidFill>
              </a:rPr>
              <a:t>*Benefit to Cost Ratio: for every dollar spent, ~4 dollars were returned in benefit </a:t>
            </a:r>
            <a:r>
              <a:rPr lang="en-US" sz="1600" dirty="0">
                <a:solidFill>
                  <a:schemeClr val="bg1"/>
                </a:solidFill>
              </a:rPr>
              <a:t> </a:t>
            </a:r>
            <a:endParaRPr kumimoji="0" lang="en-US" sz="1600" b="0" i="0" u="none" strike="noStrike" cap="none" normalizeH="0" baseline="0" dirty="0">
              <a:ln>
                <a:noFill/>
              </a:ln>
              <a:solidFill>
                <a:schemeClr val="bg1"/>
              </a:solidFill>
              <a:effectLst/>
            </a:endParaRPr>
          </a:p>
        </p:txBody>
      </p:sp>
      <p:sp>
        <p:nvSpPr>
          <p:cNvPr id="54" name="TextBox 53"/>
          <p:cNvSpPr txBox="1"/>
          <p:nvPr/>
        </p:nvSpPr>
        <p:spPr bwMode="auto">
          <a:xfrm>
            <a:off x="4300663" y="113643"/>
            <a:ext cx="4186913" cy="369332"/>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Option 1: Infographic summary</a:t>
            </a:r>
          </a:p>
        </p:txBody>
      </p:sp>
      <p:pic>
        <p:nvPicPr>
          <p:cNvPr id="4" name="Picture 3"/>
          <p:cNvPicPr>
            <a:picLocks noChangeAspect="1"/>
          </p:cNvPicPr>
          <p:nvPr/>
        </p:nvPicPr>
        <p:blipFill>
          <a:blip r:embed="rId9"/>
          <a:stretch>
            <a:fillRect/>
          </a:stretch>
        </p:blipFill>
        <p:spPr>
          <a:xfrm>
            <a:off x="282377" y="1122101"/>
            <a:ext cx="4689496" cy="1839316"/>
          </a:xfrm>
          <a:prstGeom prst="rect">
            <a:avLst/>
          </a:prstGeom>
        </p:spPr>
      </p:pic>
      <p:pic>
        <p:nvPicPr>
          <p:cNvPr id="6" name="Picture 5"/>
          <p:cNvPicPr>
            <a:picLocks noChangeAspect="1"/>
          </p:cNvPicPr>
          <p:nvPr/>
        </p:nvPicPr>
        <p:blipFill>
          <a:blip r:embed="rId10"/>
          <a:stretch>
            <a:fillRect/>
          </a:stretch>
        </p:blipFill>
        <p:spPr>
          <a:xfrm>
            <a:off x="203588" y="3240106"/>
            <a:ext cx="4619064" cy="1770641"/>
          </a:xfrm>
          <a:prstGeom prst="rect">
            <a:avLst/>
          </a:prstGeom>
        </p:spPr>
      </p:pic>
      <p:sp>
        <p:nvSpPr>
          <p:cNvPr id="55" name="TextBox 54"/>
          <p:cNvSpPr txBox="1"/>
          <p:nvPr/>
        </p:nvSpPr>
        <p:spPr bwMode="auto">
          <a:xfrm>
            <a:off x="1552771" y="680299"/>
            <a:ext cx="4035476" cy="738664"/>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Business Results and BCR from the Exec Summary Report</a:t>
            </a:r>
          </a:p>
        </p:txBody>
      </p:sp>
    </p:spTree>
    <p:extLst>
      <p:ext uri="{BB962C8B-B14F-4D97-AF65-F5344CB8AC3E}">
        <p14:creationId xmlns:p14="http://schemas.microsoft.com/office/powerpoint/2010/main" val="36079765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0CF9E7-816C-4B4A-95A0-D98FAB8AB8CB}"/>
              </a:ext>
            </a:extLst>
          </p:cNvPr>
          <p:cNvSpPr>
            <a:spLocks noGrp="1"/>
          </p:cNvSpPr>
          <p:nvPr>
            <p:ph type="title"/>
          </p:nvPr>
        </p:nvSpPr>
        <p:spPr>
          <a:xfrm>
            <a:off x="295589" y="144061"/>
            <a:ext cx="10515600" cy="1325563"/>
          </a:xfrm>
        </p:spPr>
        <p:txBody>
          <a:bodyPr/>
          <a:lstStyle/>
          <a:p>
            <a:r>
              <a:rPr lang="en-US" dirty="0"/>
              <a:t>Executive Summary</a:t>
            </a:r>
          </a:p>
        </p:txBody>
      </p:sp>
      <p:sp>
        <p:nvSpPr>
          <p:cNvPr id="8" name="TextBox 7">
            <a:extLst>
              <a:ext uri="{FF2B5EF4-FFF2-40B4-BE49-F238E27FC236}">
                <a16:creationId xmlns:a16="http://schemas.microsoft.com/office/drawing/2014/main" id="{67735DDF-789C-4637-9286-C4866577A42B}"/>
              </a:ext>
            </a:extLst>
          </p:cNvPr>
          <p:cNvSpPr txBox="1"/>
          <p:nvPr/>
        </p:nvSpPr>
        <p:spPr bwMode="auto">
          <a:xfrm>
            <a:off x="6329593" y="144061"/>
            <a:ext cx="4874320" cy="738664"/>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Option 2: Dashboard (a Dashboard subscription is required for this option)</a:t>
            </a:r>
          </a:p>
        </p:txBody>
      </p:sp>
      <p:pic>
        <p:nvPicPr>
          <p:cNvPr id="2" name="Picture 1">
            <a:extLst>
              <a:ext uri="{FF2B5EF4-FFF2-40B4-BE49-F238E27FC236}">
                <a16:creationId xmlns:a16="http://schemas.microsoft.com/office/drawing/2014/main" id="{0501024A-7FA5-4470-BFB6-1A43AF03A6D7}"/>
              </a:ext>
            </a:extLst>
          </p:cNvPr>
          <p:cNvPicPr>
            <a:picLocks noChangeAspect="1"/>
          </p:cNvPicPr>
          <p:nvPr/>
        </p:nvPicPr>
        <p:blipFill>
          <a:blip r:embed="rId3"/>
          <a:stretch>
            <a:fillRect/>
          </a:stretch>
        </p:blipFill>
        <p:spPr>
          <a:xfrm>
            <a:off x="976751" y="1093900"/>
            <a:ext cx="9742715" cy="5457835"/>
          </a:xfrm>
          <a:prstGeom prst="rect">
            <a:avLst/>
          </a:prstGeom>
        </p:spPr>
      </p:pic>
    </p:spTree>
    <p:extLst>
      <p:ext uri="{BB962C8B-B14F-4D97-AF65-F5344CB8AC3E}">
        <p14:creationId xmlns:p14="http://schemas.microsoft.com/office/powerpoint/2010/main" val="312888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090" y="72965"/>
            <a:ext cx="10515600" cy="1325563"/>
          </a:xfrm>
        </p:spPr>
        <p:txBody>
          <a:bodyPr/>
          <a:lstStyle/>
          <a:p>
            <a:r>
              <a:rPr lang="en-US" dirty="0"/>
              <a:t>Executive Summary</a:t>
            </a:r>
          </a:p>
        </p:txBody>
      </p:sp>
      <p:graphicFrame>
        <p:nvGraphicFramePr>
          <p:cNvPr id="4" name="Table 3"/>
          <p:cNvGraphicFramePr>
            <a:graphicFrameLocks noGrp="1"/>
          </p:cNvGraphicFramePr>
          <p:nvPr>
            <p:extLst>
              <p:ext uri="{D42A27DB-BD31-4B8C-83A1-F6EECF244321}">
                <p14:modId xmlns:p14="http://schemas.microsoft.com/office/powerpoint/2010/main" val="3719043607"/>
              </p:ext>
            </p:extLst>
          </p:nvPr>
        </p:nvGraphicFramePr>
        <p:xfrm>
          <a:off x="392479" y="1690688"/>
          <a:ext cx="9809586" cy="4628199"/>
        </p:xfrm>
        <a:graphic>
          <a:graphicData uri="http://schemas.openxmlformats.org/drawingml/2006/table">
            <a:tbl>
              <a:tblPr firstRow="1" bandRow="1">
                <a:tableStyleId>{5940675A-B579-460E-94D1-54222C63F5DA}</a:tableStyleId>
              </a:tblPr>
              <a:tblGrid>
                <a:gridCol w="4904793">
                  <a:extLst>
                    <a:ext uri="{9D8B030D-6E8A-4147-A177-3AD203B41FA5}">
                      <a16:colId xmlns:a16="http://schemas.microsoft.com/office/drawing/2014/main" val="20000"/>
                    </a:ext>
                  </a:extLst>
                </a:gridCol>
                <a:gridCol w="4904793">
                  <a:extLst>
                    <a:ext uri="{9D8B030D-6E8A-4147-A177-3AD203B41FA5}">
                      <a16:colId xmlns:a16="http://schemas.microsoft.com/office/drawing/2014/main" val="20001"/>
                    </a:ext>
                  </a:extLst>
                </a:gridCol>
              </a:tblGrid>
              <a:tr h="37550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bg1"/>
                          </a:solidFill>
                        </a:rPr>
                        <a:t>On the Job Application:</a:t>
                      </a:r>
                    </a:p>
                  </a:txBody>
                  <a:tcPr>
                    <a:solidFill>
                      <a:srgbClr val="00A5E3"/>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solidFill>
                            <a:schemeClr val="bg1"/>
                          </a:solidFill>
                        </a:rPr>
                        <a:t>Business Impact:</a:t>
                      </a:r>
                    </a:p>
                  </a:txBody>
                  <a:tcPr>
                    <a:solidFill>
                      <a:srgbClr val="00A5E3"/>
                    </a:solidFill>
                  </a:tcPr>
                </a:tc>
                <a:extLst>
                  <a:ext uri="{0D108BD9-81ED-4DB2-BD59-A6C34878D82A}">
                    <a16:rowId xmlns:a16="http://schemas.microsoft.com/office/drawing/2014/main" val="10000"/>
                  </a:ext>
                </a:extLst>
              </a:tr>
              <a:tr h="1847696">
                <a:tc>
                  <a:txBody>
                    <a:bodyPr/>
                    <a:lstStyle/>
                    <a:p>
                      <a:pPr marL="285750" indent="-285750">
                        <a:buFont typeface="Arial" panose="020B0604020202020204" pitchFamily="34" charset="0"/>
                        <a:buChar char="•"/>
                      </a:pPr>
                      <a:r>
                        <a:rPr lang="en-US" b="1" dirty="0"/>
                        <a:t>52%</a:t>
                      </a:r>
                      <a:r>
                        <a:rPr lang="en-US" dirty="0"/>
                        <a:t> of training will be applied on the job</a:t>
                      </a:r>
                    </a:p>
                    <a:p>
                      <a:pPr marL="285750" indent="-285750">
                        <a:buFont typeface="Arial" panose="020B0604020202020204" pitchFamily="34" charset="0"/>
                        <a:buChar char="•"/>
                      </a:pPr>
                      <a:r>
                        <a:rPr lang="en-US" dirty="0"/>
                        <a:t>This is [in line with, above, or below] the benchmark of</a:t>
                      </a:r>
                      <a:r>
                        <a:rPr lang="en-US" baseline="0" dirty="0"/>
                        <a:t> </a:t>
                      </a:r>
                      <a:r>
                        <a:rPr lang="en-US" b="1" baseline="0" dirty="0"/>
                        <a:t>X%</a:t>
                      </a:r>
                      <a:r>
                        <a:rPr lang="en-US" baseline="0" dirty="0"/>
                        <a:t> for [insert the benchmark used]</a:t>
                      </a:r>
                      <a:endParaRPr lang="en-US" dirty="0"/>
                    </a:p>
                  </a:txBody>
                  <a:tcPr/>
                </a:tc>
                <a:tc>
                  <a:txBody>
                    <a:bodyPr/>
                    <a:lstStyle/>
                    <a:p>
                      <a:pPr marL="285750" indent="-285750">
                        <a:buFont typeface="Arial" panose="020B0604020202020204" pitchFamily="34" charset="0"/>
                        <a:buChar char="•"/>
                      </a:pPr>
                      <a:r>
                        <a:rPr lang="en-US" dirty="0"/>
                        <a:t>The business outcomes that will be most impacted by training are:</a:t>
                      </a:r>
                    </a:p>
                    <a:p>
                      <a:pPr marL="285750" indent="-285750">
                        <a:buFont typeface="Arial" panose="020B0604020202020204" pitchFamily="34" charset="0"/>
                        <a:buChar char="•"/>
                      </a:pPr>
                      <a:r>
                        <a:rPr lang="en-US" b="1" dirty="0"/>
                        <a:t>Productivity</a:t>
                      </a:r>
                      <a:r>
                        <a:rPr lang="en-US" dirty="0"/>
                        <a:t> (68% of respondents)</a:t>
                      </a:r>
                    </a:p>
                    <a:p>
                      <a:pPr marL="285750" indent="-285750">
                        <a:buFont typeface="Arial" panose="020B0604020202020204" pitchFamily="34" charset="0"/>
                        <a:buChar char="•"/>
                      </a:pPr>
                      <a:r>
                        <a:rPr lang="en-US" b="1" dirty="0"/>
                        <a:t>Quality</a:t>
                      </a:r>
                      <a:r>
                        <a:rPr lang="en-US" dirty="0"/>
                        <a:t> (64% of respondents)</a:t>
                      </a:r>
                    </a:p>
                    <a:p>
                      <a:pPr marL="285750" indent="-285750">
                        <a:buFont typeface="Arial" panose="020B0604020202020204" pitchFamily="34" charset="0"/>
                        <a:buChar char="•"/>
                      </a:pPr>
                      <a:r>
                        <a:rPr lang="en-US" b="1" dirty="0"/>
                        <a:t>Cycle time </a:t>
                      </a:r>
                      <a:r>
                        <a:rPr lang="en-US" dirty="0"/>
                        <a:t>(60% of respondents)</a:t>
                      </a:r>
                    </a:p>
                  </a:txBody>
                  <a:tcPr/>
                </a:tc>
                <a:extLst>
                  <a:ext uri="{0D108BD9-81ED-4DB2-BD59-A6C34878D82A}">
                    <a16:rowId xmlns:a16="http://schemas.microsoft.com/office/drawing/2014/main" val="10001"/>
                  </a:ext>
                </a:extLst>
              </a:tr>
              <a:tr h="375501">
                <a:tc>
                  <a:txBody>
                    <a:bodyPr/>
                    <a:lstStyle/>
                    <a:p>
                      <a:pPr>
                        <a:buFont typeface="Arial" panose="020B0604020202020204" pitchFamily="34" charset="0"/>
                        <a:buNone/>
                      </a:pPr>
                      <a:r>
                        <a:rPr lang="en-US" b="1" dirty="0">
                          <a:solidFill>
                            <a:schemeClr val="bg1"/>
                          </a:solidFill>
                        </a:rPr>
                        <a:t>Successes:</a:t>
                      </a:r>
                    </a:p>
                  </a:txBody>
                  <a:tcPr>
                    <a:solidFill>
                      <a:srgbClr val="00A5E3"/>
                    </a:solidFill>
                  </a:tcPr>
                </a:tc>
                <a:tc>
                  <a:txBody>
                    <a:bodyPr/>
                    <a:lstStyle/>
                    <a:p>
                      <a:pPr>
                        <a:buFont typeface="Arial" panose="020B0604020202020204" pitchFamily="34" charset="0"/>
                        <a:buNone/>
                      </a:pPr>
                      <a:r>
                        <a:rPr lang="en-US" b="1" dirty="0">
                          <a:solidFill>
                            <a:schemeClr val="bg1"/>
                          </a:solidFill>
                        </a:rPr>
                        <a:t>Opportunities:</a:t>
                      </a:r>
                    </a:p>
                  </a:txBody>
                  <a:tcPr>
                    <a:solidFill>
                      <a:srgbClr val="00A5E3"/>
                    </a:solidFill>
                  </a:tcPr>
                </a:tc>
                <a:extLst>
                  <a:ext uri="{0D108BD9-81ED-4DB2-BD59-A6C34878D82A}">
                    <a16:rowId xmlns:a16="http://schemas.microsoft.com/office/drawing/2014/main" val="10002"/>
                  </a:ext>
                </a:extLst>
              </a:tr>
              <a:tr h="2029501">
                <a:tc>
                  <a:txBody>
                    <a:bodyPr/>
                    <a:lstStyle/>
                    <a:p>
                      <a:pPr marL="285750" indent="-285750">
                        <a:buFont typeface="Arial" panose="020B0604020202020204" pitchFamily="34" charset="0"/>
                        <a:buChar char="•"/>
                      </a:pPr>
                      <a:r>
                        <a:rPr lang="en-US" dirty="0"/>
                        <a:t>Instructor</a:t>
                      </a:r>
                      <a:r>
                        <a:rPr lang="en-US" baseline="0" dirty="0"/>
                        <a:t> quality: </a:t>
                      </a:r>
                      <a:r>
                        <a:rPr lang="en-US" b="1" dirty="0"/>
                        <a:t>95%</a:t>
                      </a:r>
                      <a:r>
                        <a:rPr lang="en-US" baseline="0" dirty="0"/>
                        <a:t> indicated that their class instructor was high quality (benchmark is X%)</a:t>
                      </a:r>
                    </a:p>
                    <a:p>
                      <a:pPr marL="285750" indent="-285750">
                        <a:buFont typeface="Arial" panose="020B0604020202020204" pitchFamily="34" charset="0"/>
                        <a:buChar char="•"/>
                      </a:pPr>
                      <a:r>
                        <a:rPr lang="en-US" baseline="0" dirty="0"/>
                        <a:t>Value: </a:t>
                      </a:r>
                      <a:r>
                        <a:rPr lang="en-US" b="1" baseline="0" dirty="0"/>
                        <a:t>79%</a:t>
                      </a:r>
                      <a:r>
                        <a:rPr lang="en-US" baseline="0" dirty="0"/>
                        <a:t> of respondents would recommend the training they took to a colleague (benchmark is X%)</a:t>
                      </a:r>
                      <a:endParaRPr lang="en-US" dirty="0"/>
                    </a:p>
                  </a:txBody>
                  <a:tcPr>
                    <a:solidFill>
                      <a:schemeClr val="bg1"/>
                    </a:solidFill>
                  </a:tcPr>
                </a:tc>
                <a:tc>
                  <a:txBody>
                    <a:bodyPr/>
                    <a:lstStyle/>
                    <a:p>
                      <a:pPr marL="285750" indent="-285750">
                        <a:buFont typeface="Arial" panose="020B0604020202020204" pitchFamily="34" charset="0"/>
                        <a:buChar char="•"/>
                      </a:pPr>
                      <a:r>
                        <a:rPr lang="en-US" dirty="0"/>
                        <a:t>Increase</a:t>
                      </a:r>
                      <a:r>
                        <a:rPr lang="en-US" baseline="0" dirty="0"/>
                        <a:t> application through manager support:  </a:t>
                      </a:r>
                      <a:r>
                        <a:rPr lang="en-US" b="1" dirty="0"/>
                        <a:t>65%</a:t>
                      </a:r>
                      <a:r>
                        <a:rPr lang="en-US" dirty="0"/>
                        <a:t> of learners</a:t>
                      </a:r>
                      <a:r>
                        <a:rPr lang="en-US" baseline="0" dirty="0"/>
                        <a:t> did </a:t>
                      </a:r>
                      <a:r>
                        <a:rPr lang="en-US" i="1" baseline="0" dirty="0"/>
                        <a:t>not</a:t>
                      </a:r>
                      <a:r>
                        <a:rPr lang="en-US" baseline="0" dirty="0"/>
                        <a:t> discuss a plan with their manager to apply training on the job</a:t>
                      </a:r>
                    </a:p>
                    <a:p>
                      <a:pPr marL="285750" indent="-285750">
                        <a:buFont typeface="Arial" panose="020B0604020202020204" pitchFamily="34" charset="0"/>
                        <a:buChar char="•"/>
                      </a:pPr>
                      <a:endParaRPr lang="en-US" dirty="0"/>
                    </a:p>
                  </a:txBody>
                  <a:tcPr>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bwMode="auto">
          <a:xfrm>
            <a:off x="436453" y="1385095"/>
            <a:ext cx="8557145" cy="3323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i="1" dirty="0"/>
              <a:t>According to learners who responded to the post event survey:</a:t>
            </a:r>
          </a:p>
        </p:txBody>
      </p:sp>
      <p:sp>
        <p:nvSpPr>
          <p:cNvPr id="6" name="TextBox 5"/>
          <p:cNvSpPr txBox="1"/>
          <p:nvPr/>
        </p:nvSpPr>
        <p:spPr bwMode="auto">
          <a:xfrm>
            <a:off x="9271380" y="583565"/>
            <a:ext cx="2920620" cy="5909310"/>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Data from this slide mostly comes from the Executive Summary and the Report Card but the strength and opportunity sections may come from other reports (NPS, QQR, </a:t>
            </a:r>
            <a:r>
              <a:rPr lang="en-US" sz="2400" dirty="0" err="1"/>
              <a:t>etc</a:t>
            </a:r>
            <a:r>
              <a:rPr lang="en-US" sz="2400" dirty="0"/>
              <a:t>).  The area of opportunity is a call to action to improve or change something, based on what you find while putting the rest of the summary together.</a:t>
            </a:r>
          </a:p>
        </p:txBody>
      </p:sp>
      <p:sp>
        <p:nvSpPr>
          <p:cNvPr id="7" name="TextBox 6"/>
          <p:cNvSpPr txBox="1"/>
          <p:nvPr/>
        </p:nvSpPr>
        <p:spPr bwMode="auto">
          <a:xfrm>
            <a:off x="4959069" y="180459"/>
            <a:ext cx="4134826" cy="369332"/>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Option 3: Text-based summary</a:t>
            </a:r>
          </a:p>
        </p:txBody>
      </p:sp>
    </p:spTree>
    <p:extLst>
      <p:ext uri="{BB962C8B-B14F-4D97-AF65-F5344CB8AC3E}">
        <p14:creationId xmlns:p14="http://schemas.microsoft.com/office/powerpoint/2010/main" val="11103399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2E157C-A2D8-403B-83E8-7CBDE754A9CF}"/>
              </a:ext>
            </a:extLst>
          </p:cNvPr>
          <p:cNvSpPr>
            <a:spLocks noGrp="1"/>
          </p:cNvSpPr>
          <p:nvPr>
            <p:ph type="title"/>
          </p:nvPr>
        </p:nvSpPr>
        <p:spPr/>
        <p:txBody>
          <a:bodyPr/>
          <a:lstStyle/>
          <a:p>
            <a:r>
              <a:rPr lang="en-US" dirty="0"/>
              <a:t>Successes</a:t>
            </a:r>
          </a:p>
        </p:txBody>
      </p:sp>
      <p:sp>
        <p:nvSpPr>
          <p:cNvPr id="3" name="TextBox 2"/>
          <p:cNvSpPr txBox="1"/>
          <p:nvPr/>
        </p:nvSpPr>
        <p:spPr bwMode="auto">
          <a:xfrm>
            <a:off x="5624187" y="2580916"/>
            <a:ext cx="5832272" cy="3693319"/>
          </a:xfrm>
          <a:prstGeom prst="rect">
            <a:avLst/>
          </a:prstGeom>
          <a:solidFill>
            <a:srgbClr val="FFFF00"/>
          </a:solidFill>
          <a:ln w="9525">
            <a:noFill/>
            <a:miter lim="800000"/>
            <a:headEnd/>
            <a:tailEnd/>
          </a:ln>
          <a:effectLst/>
        </p:spPr>
        <p:txBody>
          <a:bodyPr vert="horz" wrap="square" lIns="0" tIns="0" rIns="0" bIns="0" numCol="1" rtlCol="0" anchor="t" anchorCtr="0" compatLnSpc="1">
            <a:prstTxWarp prst="textNoShape">
              <a:avLst/>
            </a:prstTxWarp>
            <a:spAutoFit/>
          </a:bodyPr>
          <a:lstStyle/>
          <a:p>
            <a:pPr algn="l"/>
            <a:r>
              <a:rPr lang="en-US" sz="2400" dirty="0"/>
              <a:t>Based on your own data analysis, pick 1-3 successful areas to focus on, and include those relevant slides after this section header.</a:t>
            </a:r>
          </a:p>
          <a:p>
            <a:pPr algn="l"/>
            <a:endParaRPr lang="en-US" sz="2400" dirty="0"/>
          </a:p>
          <a:p>
            <a:pPr algn="l"/>
            <a:r>
              <a:rPr lang="en-US" sz="2400" dirty="0"/>
              <a:t>Examples are provided in this template; however, your presentation should reflect your own data.</a:t>
            </a:r>
          </a:p>
          <a:p>
            <a:pPr algn="l"/>
            <a:r>
              <a:rPr lang="en-US" sz="2400" dirty="0"/>
              <a:t>Your detailed analysis with Data Explorer or other reports will help you to diagnose drivers of performance.</a:t>
            </a:r>
          </a:p>
        </p:txBody>
      </p:sp>
    </p:spTree>
    <p:extLst>
      <p:ext uri="{BB962C8B-B14F-4D97-AF65-F5344CB8AC3E}">
        <p14:creationId xmlns:p14="http://schemas.microsoft.com/office/powerpoint/2010/main" val="594831130"/>
      </p:ext>
    </p:extLst>
  </p:cSld>
  <p:clrMapOvr>
    <a:masterClrMapping/>
  </p:clrMapOvr>
</p:sld>
</file>

<file path=ppt/theme/theme1.xml><?xml version="1.0" encoding="utf-8"?>
<a:theme xmlns:a="http://schemas.openxmlformats.org/drawingml/2006/main" name="MTM_Exploran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M_Explorance_PPT Template" id="{B4F87D45-A538-4C60-A8C1-D40F49891C61}" vid="{79CF919B-F924-4D23-BAF7-66D9C05EBB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MTM_Explorance_PPT Template</Template>
  <TotalTime>86</TotalTime>
  <Words>3269</Words>
  <Application>Microsoft Office PowerPoint</Application>
  <PresentationFormat>Widescreen</PresentationFormat>
  <Paragraphs>372</Paragraphs>
  <Slides>37</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Calibri Light</vt:lpstr>
      <vt:lpstr>Estrangelo Edessa</vt:lpstr>
      <vt:lpstr>Franklin Gothic Demi Cond</vt:lpstr>
      <vt:lpstr>Proxima Nova Regular</vt:lpstr>
      <vt:lpstr>Times New Roman</vt:lpstr>
      <vt:lpstr>Verdana</vt:lpstr>
      <vt:lpstr>Wingdings</vt:lpstr>
      <vt:lpstr>Wingdings 3</vt:lpstr>
      <vt:lpstr>MTM_Explorance</vt:lpstr>
      <vt:lpstr>PowerPoint Presentation</vt:lpstr>
      <vt:lpstr>MTM Stakeholder Presentation</vt:lpstr>
      <vt:lpstr>PowerPoint Presentation</vt:lpstr>
      <vt:lpstr>Executive Overview</vt:lpstr>
      <vt:lpstr>Q1 2018 Learning Programs Summary</vt:lpstr>
      <vt:lpstr>Executive Summary</vt:lpstr>
      <vt:lpstr>Executive Summary</vt:lpstr>
      <vt:lpstr>Executive Summary</vt:lpstr>
      <vt:lpstr>Successes</vt:lpstr>
      <vt:lpstr>Opportunities</vt:lpstr>
      <vt:lpstr>PowerPoint Presentation</vt:lpstr>
      <vt:lpstr>Net Promoter</vt:lpstr>
      <vt:lpstr>Net Promoter Score</vt:lpstr>
      <vt:lpstr>NPS Additional Findings &amp; Recommendations </vt:lpstr>
      <vt:lpstr>Impact and Value</vt:lpstr>
      <vt:lpstr>Estimated On-the-Job Performance Improvement</vt:lpstr>
      <vt:lpstr>Validating Business Results by Portfolio</vt:lpstr>
      <vt:lpstr>Business Results Additional Findings &amp; Recommendations</vt:lpstr>
      <vt:lpstr>Job Application</vt:lpstr>
      <vt:lpstr>Reduce Scrap, Increase Performance</vt:lpstr>
      <vt:lpstr>Higher Scrap = Less Job Application</vt:lpstr>
      <vt:lpstr>Reduce Scrap to Increase Application</vt:lpstr>
      <vt:lpstr>On-the-Job Support</vt:lpstr>
      <vt:lpstr>Support Tools Impact: On-the-Job Application</vt:lpstr>
      <vt:lpstr>Student and Manager Pre- and Post-Training Support: The Classic Disconnect</vt:lpstr>
      <vt:lpstr>Content</vt:lpstr>
      <vt:lpstr>Content Successes</vt:lpstr>
      <vt:lpstr>Content Opportunities</vt:lpstr>
      <vt:lpstr>Training Delivery</vt:lpstr>
      <vt:lpstr>Training Delivery Highlights</vt:lpstr>
      <vt:lpstr>Strategic Recommendations</vt:lpstr>
      <vt:lpstr>Strategic Recommendations</vt:lpstr>
      <vt:lpstr>Next Steps</vt:lpstr>
      <vt:lpstr>PowerPoint Presentation</vt:lpstr>
      <vt:lpstr>Appendix</vt:lpstr>
      <vt:lpstr>MTM Measurement Methodology</vt:lpstr>
      <vt:lpstr>MTM Standard Survey KPIs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Cost,Erika</dc:creator>
  <cp:lastModifiedBy>Erika Cost</cp:lastModifiedBy>
  <cp:revision>17</cp:revision>
  <dcterms:created xsi:type="dcterms:W3CDTF">2018-11-13T22:12:09Z</dcterms:created>
  <dcterms:modified xsi:type="dcterms:W3CDTF">2020-03-23T16:36:31Z</dcterms:modified>
</cp:coreProperties>
</file>